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  <p:sldMasterId id="2147484134" r:id="rId2"/>
  </p:sldMasterIdLst>
  <p:notesMasterIdLst>
    <p:notesMasterId r:id="rId53"/>
  </p:notesMasterIdLst>
  <p:handoutMasterIdLst>
    <p:handoutMasterId r:id="rId54"/>
  </p:handoutMasterIdLst>
  <p:sldIdLst>
    <p:sldId id="256" r:id="rId3"/>
    <p:sldId id="404" r:id="rId4"/>
    <p:sldId id="353" r:id="rId5"/>
    <p:sldId id="359" r:id="rId6"/>
    <p:sldId id="355" r:id="rId7"/>
    <p:sldId id="366" r:id="rId8"/>
    <p:sldId id="367" r:id="rId9"/>
    <p:sldId id="298" r:id="rId10"/>
    <p:sldId id="319" r:id="rId11"/>
    <p:sldId id="320" r:id="rId12"/>
    <p:sldId id="321" r:id="rId13"/>
    <p:sldId id="387" r:id="rId14"/>
    <p:sldId id="396" r:id="rId15"/>
    <p:sldId id="394" r:id="rId16"/>
    <p:sldId id="323" r:id="rId17"/>
    <p:sldId id="324" r:id="rId18"/>
    <p:sldId id="398" r:id="rId19"/>
    <p:sldId id="400" r:id="rId20"/>
    <p:sldId id="326" r:id="rId21"/>
    <p:sldId id="361" r:id="rId22"/>
    <p:sldId id="368" r:id="rId23"/>
    <p:sldId id="369" r:id="rId24"/>
    <p:sldId id="370" r:id="rId25"/>
    <p:sldId id="371" r:id="rId26"/>
    <p:sldId id="328" r:id="rId27"/>
    <p:sldId id="381" r:id="rId28"/>
    <p:sldId id="378" r:id="rId29"/>
    <p:sldId id="389" r:id="rId30"/>
    <p:sldId id="390" r:id="rId31"/>
    <p:sldId id="330" r:id="rId32"/>
    <p:sldId id="332" r:id="rId33"/>
    <p:sldId id="391" r:id="rId34"/>
    <p:sldId id="383" r:id="rId35"/>
    <p:sldId id="379" r:id="rId36"/>
    <p:sldId id="405" r:id="rId37"/>
    <p:sldId id="257" r:id="rId38"/>
    <p:sldId id="406" r:id="rId39"/>
    <p:sldId id="259" r:id="rId40"/>
    <p:sldId id="260" r:id="rId41"/>
    <p:sldId id="261" r:id="rId42"/>
    <p:sldId id="262" r:id="rId43"/>
    <p:sldId id="263" r:id="rId44"/>
    <p:sldId id="264" r:id="rId45"/>
    <p:sldId id="272" r:id="rId46"/>
    <p:sldId id="271" r:id="rId47"/>
    <p:sldId id="265" r:id="rId48"/>
    <p:sldId id="273" r:id="rId49"/>
    <p:sldId id="267" r:id="rId50"/>
    <p:sldId id="266" r:id="rId51"/>
    <p:sldId id="312" r:id="rId52"/>
  </p:sldIdLst>
  <p:sldSz cx="9144000" cy="6858000" type="screen4x3"/>
  <p:notesSz cx="7102475" cy="938847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80000"/>
    <a:srgbClr val="D57E0A"/>
    <a:srgbClr val="4D7CD0"/>
    <a:srgbClr val="750101"/>
    <a:srgbClr val="D09265"/>
    <a:srgbClr val="178827"/>
    <a:srgbClr val="003300"/>
    <a:srgbClr val="D2630E"/>
    <a:srgbClr val="A85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416" autoAdjust="0"/>
  </p:normalViewPr>
  <p:slideViewPr>
    <p:cSldViewPr>
      <p:cViewPr varScale="1">
        <p:scale>
          <a:sx n="81" d="100"/>
          <a:sy n="81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69F1B-87B0-E544-9A13-63EFB9FD568D}" type="doc">
      <dgm:prSet loTypeId="urn:microsoft.com/office/officeart/2005/8/layout/hierarchy2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64CD2E43-71B5-A746-9801-B017D8636B9D}">
      <dgm:prSet phldrT="[Text]" custT="1"/>
      <dgm:sp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rgbClr val="5C6BB3"/>
            </a:gs>
            <a:gs pos="88000">
              <a:schemeClr val="accent1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effectLst>
          <a:innerShdw blurRad="76200" dist="889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id-ID" sz="3600" b="1" dirty="0">
              <a:solidFill>
                <a:schemeClr val="bg1"/>
              </a:solidFill>
            </a:rPr>
            <a:t>GRATIFIKASI</a:t>
          </a:r>
        </a:p>
      </dgm:t>
    </dgm:pt>
    <dgm:pt modelId="{C281351D-C737-5943-9329-B9BFC956EF07}" type="parTrans" cxnId="{34CDCB60-C6C2-844C-9D9A-F6FF4D97FFFE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E774EB2B-8A20-5A44-ADF7-FB51FCE4D22D}" type="sibTrans" cxnId="{34CDCB60-C6C2-844C-9D9A-F6FF4D97FFFE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7E2AD1EA-14B0-814B-B96F-D771962A7E93}">
      <dgm:prSet phldrT="[Text]" custT="1"/>
      <dgm:spPr>
        <a:solidFill>
          <a:srgbClr val="C00000"/>
        </a:solidFill>
      </dgm:spPr>
      <dgm:t>
        <a:bodyPr/>
        <a:lstStyle/>
        <a:p>
          <a:r>
            <a:rPr lang="id-ID" sz="2800" dirty="0">
              <a:solidFill>
                <a:schemeClr val="bg1"/>
              </a:solidFill>
            </a:rPr>
            <a:t>Wajib Dilaporkan</a:t>
          </a:r>
        </a:p>
      </dgm:t>
    </dgm:pt>
    <dgm:pt modelId="{BC681016-FDDB-F74D-BB16-B3325D982F75}" type="parTrans" cxnId="{3A4A7BBE-5EA4-2E40-9EB0-F96596A36E4B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d-ID" sz="300">
            <a:solidFill>
              <a:schemeClr val="tx1"/>
            </a:solidFill>
          </a:endParaRPr>
        </a:p>
      </dgm:t>
    </dgm:pt>
    <dgm:pt modelId="{129C2442-FF13-7A4A-B661-C083B49B8131}" type="sibTrans" cxnId="{3A4A7BBE-5EA4-2E40-9EB0-F96596A36E4B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261E0140-CA8C-E245-A6E8-8D6729AAE64A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178827"/>
        </a:solidFill>
      </dgm:spPr>
      <dgm:t>
        <a:bodyPr/>
        <a:lstStyle/>
        <a:p>
          <a:r>
            <a:rPr lang="id-ID" sz="2800" dirty="0">
              <a:solidFill>
                <a:schemeClr val="bg1"/>
              </a:solidFill>
            </a:rPr>
            <a:t>Tidak Wajib Dilaporkan</a:t>
          </a:r>
        </a:p>
      </dgm:t>
    </dgm:pt>
    <dgm:pt modelId="{B1034D43-4678-BC4D-B1E3-802F463F9B53}" type="parTrans" cxnId="{70377281-7B87-9F42-BBB8-F0CBB5D0B886}">
      <dgm:prSet custT="1"/>
      <dgm:spPr>
        <a:ln>
          <a:solidFill>
            <a:schemeClr val="tx1"/>
          </a:solidFill>
        </a:ln>
      </dgm:spPr>
      <dgm:t>
        <a:bodyPr/>
        <a:lstStyle/>
        <a:p>
          <a:endParaRPr lang="id-ID" sz="300">
            <a:solidFill>
              <a:schemeClr val="tx1"/>
            </a:solidFill>
          </a:endParaRPr>
        </a:p>
      </dgm:t>
    </dgm:pt>
    <dgm:pt modelId="{CB20050F-7C66-0947-B298-7CD7559A3AE8}" type="sibTrans" cxnId="{70377281-7B87-9F42-BBB8-F0CBB5D0B886}">
      <dgm:prSet/>
      <dgm:spPr/>
      <dgm:t>
        <a:bodyPr/>
        <a:lstStyle/>
        <a:p>
          <a:endParaRPr lang="id-ID" sz="1200">
            <a:solidFill>
              <a:schemeClr val="tx1"/>
            </a:solidFill>
          </a:endParaRPr>
        </a:p>
      </dgm:t>
    </dgm:pt>
    <dgm:pt modelId="{481F4803-CA5F-3440-9F52-85297270C96E}" type="pres">
      <dgm:prSet presAssocID="{16869F1B-87B0-E544-9A13-63EFB9FD56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CB2C89F-4D26-124F-A7A3-7B46A0392D34}" type="pres">
      <dgm:prSet presAssocID="{64CD2E43-71B5-A746-9801-B017D8636B9D}" presName="root1" presStyleCnt="0"/>
      <dgm:spPr/>
    </dgm:pt>
    <dgm:pt modelId="{51125EDE-4017-9D4F-959C-19F4B54AD8A7}" type="pres">
      <dgm:prSet presAssocID="{64CD2E43-71B5-A746-9801-B017D8636B9D}" presName="LevelOneTextNode" presStyleLbl="node0" presStyleIdx="0" presStyleCnt="1" custScaleY="62070" custLinFactNeighborX="-41593" custLinFactNeighborY="-1029">
        <dgm:presLayoutVars>
          <dgm:chPref val="3"/>
        </dgm:presLayoutVars>
      </dgm:prSet>
      <dgm:spPr/>
    </dgm:pt>
    <dgm:pt modelId="{20AA33CD-E199-8F45-8BE4-5D09DEAFD937}" type="pres">
      <dgm:prSet presAssocID="{64CD2E43-71B5-A746-9801-B017D8636B9D}" presName="level2hierChild" presStyleCnt="0"/>
      <dgm:spPr/>
    </dgm:pt>
    <dgm:pt modelId="{1EE055FE-1D12-C942-979A-3C28B703DD7C}" type="pres">
      <dgm:prSet presAssocID="{BC681016-FDDB-F74D-BB16-B3325D982F75}" presName="conn2-1" presStyleLbl="parChTrans1D2" presStyleIdx="0" presStyleCnt="2"/>
      <dgm:spPr/>
    </dgm:pt>
    <dgm:pt modelId="{00994B12-078D-DD4E-8AE8-DC37D16C3803}" type="pres">
      <dgm:prSet presAssocID="{BC681016-FDDB-F74D-BB16-B3325D982F75}" presName="connTx" presStyleLbl="parChTrans1D2" presStyleIdx="0" presStyleCnt="2"/>
      <dgm:spPr/>
    </dgm:pt>
    <dgm:pt modelId="{EF2A3D6B-0528-844B-8D2C-D70CB30F677E}" type="pres">
      <dgm:prSet presAssocID="{7E2AD1EA-14B0-814B-B96F-D771962A7E93}" presName="root2" presStyleCnt="0"/>
      <dgm:spPr/>
    </dgm:pt>
    <dgm:pt modelId="{9703FC4F-1551-1643-B069-517F97DBF4E1}" type="pres">
      <dgm:prSet presAssocID="{7E2AD1EA-14B0-814B-B96F-D771962A7E93}" presName="LevelTwoTextNode" presStyleLbl="node2" presStyleIdx="0" presStyleCnt="2" custScaleY="63647" custLinFactNeighborX="-13" custLinFactNeighborY="-18657">
        <dgm:presLayoutVars>
          <dgm:chPref val="3"/>
        </dgm:presLayoutVars>
      </dgm:prSet>
      <dgm:spPr/>
    </dgm:pt>
    <dgm:pt modelId="{D1A3B558-5383-DA4F-B5E5-AAD32C6ADBF5}" type="pres">
      <dgm:prSet presAssocID="{7E2AD1EA-14B0-814B-B96F-D771962A7E93}" presName="level3hierChild" presStyleCnt="0"/>
      <dgm:spPr/>
    </dgm:pt>
    <dgm:pt modelId="{1D55C6ED-0789-C144-85C6-4019F986BB53}" type="pres">
      <dgm:prSet presAssocID="{B1034D43-4678-BC4D-B1E3-802F463F9B53}" presName="conn2-1" presStyleLbl="parChTrans1D2" presStyleIdx="1" presStyleCnt="2"/>
      <dgm:spPr/>
    </dgm:pt>
    <dgm:pt modelId="{1848306B-4119-5746-8396-7FF2E6275F58}" type="pres">
      <dgm:prSet presAssocID="{B1034D43-4678-BC4D-B1E3-802F463F9B53}" presName="connTx" presStyleLbl="parChTrans1D2" presStyleIdx="1" presStyleCnt="2"/>
      <dgm:spPr/>
    </dgm:pt>
    <dgm:pt modelId="{6EFF0B56-8736-2944-B10F-F2EBE36E40B2}" type="pres">
      <dgm:prSet presAssocID="{261E0140-CA8C-E245-A6E8-8D6729AAE64A}" presName="root2" presStyleCnt="0"/>
      <dgm:spPr/>
    </dgm:pt>
    <dgm:pt modelId="{9E15F73C-F34B-0043-BD7D-E97519A61D88}" type="pres">
      <dgm:prSet presAssocID="{261E0140-CA8C-E245-A6E8-8D6729AAE64A}" presName="LevelTwoTextNode" presStyleLbl="node2" presStyleIdx="1" presStyleCnt="2" custScaleY="63647" custLinFactNeighborX="-13" custLinFactNeighborY="18176">
        <dgm:presLayoutVars>
          <dgm:chPref val="3"/>
        </dgm:presLayoutVars>
      </dgm:prSet>
      <dgm:spPr/>
    </dgm:pt>
    <dgm:pt modelId="{DA77FAF8-8DF8-E14B-A863-3BB542FBE098}" type="pres">
      <dgm:prSet presAssocID="{261E0140-CA8C-E245-A6E8-8D6729AAE64A}" presName="level3hierChild" presStyleCnt="0"/>
      <dgm:spPr/>
    </dgm:pt>
  </dgm:ptLst>
  <dgm:cxnLst>
    <dgm:cxn modelId="{3CBD9905-314A-6943-B05C-DBE60E12DA8A}" type="presOf" srcId="{16869F1B-87B0-E544-9A13-63EFB9FD568D}" destId="{481F4803-CA5F-3440-9F52-85297270C96E}" srcOrd="0" destOrd="0" presId="urn:microsoft.com/office/officeart/2005/8/layout/hierarchy2"/>
    <dgm:cxn modelId="{75C0A016-7ADE-284F-BFBE-2C19A06A8DFA}" type="presOf" srcId="{261E0140-CA8C-E245-A6E8-8D6729AAE64A}" destId="{9E15F73C-F34B-0043-BD7D-E97519A61D88}" srcOrd="0" destOrd="0" presId="urn:microsoft.com/office/officeart/2005/8/layout/hierarchy2"/>
    <dgm:cxn modelId="{C31CC92D-7B3B-0D47-8888-F0FA91FF9B78}" type="presOf" srcId="{BC681016-FDDB-F74D-BB16-B3325D982F75}" destId="{1EE055FE-1D12-C942-979A-3C28B703DD7C}" srcOrd="0" destOrd="0" presId="urn:microsoft.com/office/officeart/2005/8/layout/hierarchy2"/>
    <dgm:cxn modelId="{68171535-50F2-A541-85E7-61577093182A}" type="presOf" srcId="{B1034D43-4678-BC4D-B1E3-802F463F9B53}" destId="{1D55C6ED-0789-C144-85C6-4019F986BB53}" srcOrd="0" destOrd="0" presId="urn:microsoft.com/office/officeart/2005/8/layout/hierarchy2"/>
    <dgm:cxn modelId="{24880336-74EE-E54F-AFCF-4FA60625D384}" type="presOf" srcId="{B1034D43-4678-BC4D-B1E3-802F463F9B53}" destId="{1848306B-4119-5746-8396-7FF2E6275F58}" srcOrd="1" destOrd="0" presId="urn:microsoft.com/office/officeart/2005/8/layout/hierarchy2"/>
    <dgm:cxn modelId="{34CDCB60-C6C2-844C-9D9A-F6FF4D97FFFE}" srcId="{16869F1B-87B0-E544-9A13-63EFB9FD568D}" destId="{64CD2E43-71B5-A746-9801-B017D8636B9D}" srcOrd="0" destOrd="0" parTransId="{C281351D-C737-5943-9329-B9BFC956EF07}" sibTransId="{E774EB2B-8A20-5A44-ADF7-FB51FCE4D22D}"/>
    <dgm:cxn modelId="{70377281-7B87-9F42-BBB8-F0CBB5D0B886}" srcId="{64CD2E43-71B5-A746-9801-B017D8636B9D}" destId="{261E0140-CA8C-E245-A6E8-8D6729AAE64A}" srcOrd="1" destOrd="0" parTransId="{B1034D43-4678-BC4D-B1E3-802F463F9B53}" sibTransId="{CB20050F-7C66-0947-B298-7CD7559A3AE8}"/>
    <dgm:cxn modelId="{9A87F2AD-0FE1-934E-9BD8-EF82D09C639E}" type="presOf" srcId="{BC681016-FDDB-F74D-BB16-B3325D982F75}" destId="{00994B12-078D-DD4E-8AE8-DC37D16C3803}" srcOrd="1" destOrd="0" presId="urn:microsoft.com/office/officeart/2005/8/layout/hierarchy2"/>
    <dgm:cxn modelId="{1CD3CAB1-B261-8C4D-B457-F6FF0F2A3FBD}" type="presOf" srcId="{7E2AD1EA-14B0-814B-B96F-D771962A7E93}" destId="{9703FC4F-1551-1643-B069-517F97DBF4E1}" srcOrd="0" destOrd="0" presId="urn:microsoft.com/office/officeart/2005/8/layout/hierarchy2"/>
    <dgm:cxn modelId="{3A4A7BBE-5EA4-2E40-9EB0-F96596A36E4B}" srcId="{64CD2E43-71B5-A746-9801-B017D8636B9D}" destId="{7E2AD1EA-14B0-814B-B96F-D771962A7E93}" srcOrd="0" destOrd="0" parTransId="{BC681016-FDDB-F74D-BB16-B3325D982F75}" sibTransId="{129C2442-FF13-7A4A-B661-C083B49B8131}"/>
    <dgm:cxn modelId="{436746EC-0C52-5544-8BE1-53E4D4262557}" type="presOf" srcId="{64CD2E43-71B5-A746-9801-B017D8636B9D}" destId="{51125EDE-4017-9D4F-959C-19F4B54AD8A7}" srcOrd="0" destOrd="0" presId="urn:microsoft.com/office/officeart/2005/8/layout/hierarchy2"/>
    <dgm:cxn modelId="{F303791F-9100-7B47-9AC4-8783F0535A6A}" type="presParOf" srcId="{481F4803-CA5F-3440-9F52-85297270C96E}" destId="{BCB2C89F-4D26-124F-A7A3-7B46A0392D34}" srcOrd="0" destOrd="0" presId="urn:microsoft.com/office/officeart/2005/8/layout/hierarchy2"/>
    <dgm:cxn modelId="{26302B1A-73E8-2946-BA95-B9175207035A}" type="presParOf" srcId="{BCB2C89F-4D26-124F-A7A3-7B46A0392D34}" destId="{51125EDE-4017-9D4F-959C-19F4B54AD8A7}" srcOrd="0" destOrd="0" presId="urn:microsoft.com/office/officeart/2005/8/layout/hierarchy2"/>
    <dgm:cxn modelId="{7F3F268B-B524-044A-8E38-B85B6718F52D}" type="presParOf" srcId="{BCB2C89F-4D26-124F-A7A3-7B46A0392D34}" destId="{20AA33CD-E199-8F45-8BE4-5D09DEAFD937}" srcOrd="1" destOrd="0" presId="urn:microsoft.com/office/officeart/2005/8/layout/hierarchy2"/>
    <dgm:cxn modelId="{6711AB33-3B6B-0B46-BE48-2ACA439E7693}" type="presParOf" srcId="{20AA33CD-E199-8F45-8BE4-5D09DEAFD937}" destId="{1EE055FE-1D12-C942-979A-3C28B703DD7C}" srcOrd="0" destOrd="0" presId="urn:microsoft.com/office/officeart/2005/8/layout/hierarchy2"/>
    <dgm:cxn modelId="{02D2A2C3-F717-9B45-872B-3B2C4CB9E8BE}" type="presParOf" srcId="{1EE055FE-1D12-C942-979A-3C28B703DD7C}" destId="{00994B12-078D-DD4E-8AE8-DC37D16C3803}" srcOrd="0" destOrd="0" presId="urn:microsoft.com/office/officeart/2005/8/layout/hierarchy2"/>
    <dgm:cxn modelId="{65F37D01-7BE5-8143-9337-6D35C3784021}" type="presParOf" srcId="{20AA33CD-E199-8F45-8BE4-5D09DEAFD937}" destId="{EF2A3D6B-0528-844B-8D2C-D70CB30F677E}" srcOrd="1" destOrd="0" presId="urn:microsoft.com/office/officeart/2005/8/layout/hierarchy2"/>
    <dgm:cxn modelId="{57690A4C-F7B5-B34D-A0F3-AFB9E847C9A6}" type="presParOf" srcId="{EF2A3D6B-0528-844B-8D2C-D70CB30F677E}" destId="{9703FC4F-1551-1643-B069-517F97DBF4E1}" srcOrd="0" destOrd="0" presId="urn:microsoft.com/office/officeart/2005/8/layout/hierarchy2"/>
    <dgm:cxn modelId="{03510658-7C81-864D-A350-0B157865E7EE}" type="presParOf" srcId="{EF2A3D6B-0528-844B-8D2C-D70CB30F677E}" destId="{D1A3B558-5383-DA4F-B5E5-AAD32C6ADBF5}" srcOrd="1" destOrd="0" presId="urn:microsoft.com/office/officeart/2005/8/layout/hierarchy2"/>
    <dgm:cxn modelId="{366D84F8-2809-C647-A323-CB26E7B305CA}" type="presParOf" srcId="{20AA33CD-E199-8F45-8BE4-5D09DEAFD937}" destId="{1D55C6ED-0789-C144-85C6-4019F986BB53}" srcOrd="2" destOrd="0" presId="urn:microsoft.com/office/officeart/2005/8/layout/hierarchy2"/>
    <dgm:cxn modelId="{9EBC1979-A861-7549-825E-05ECEC92D80B}" type="presParOf" srcId="{1D55C6ED-0789-C144-85C6-4019F986BB53}" destId="{1848306B-4119-5746-8396-7FF2E6275F58}" srcOrd="0" destOrd="0" presId="urn:microsoft.com/office/officeart/2005/8/layout/hierarchy2"/>
    <dgm:cxn modelId="{3C079836-6AB6-F048-B0A7-30CE821EC206}" type="presParOf" srcId="{20AA33CD-E199-8F45-8BE4-5D09DEAFD937}" destId="{6EFF0B56-8736-2944-B10F-F2EBE36E40B2}" srcOrd="3" destOrd="0" presId="urn:microsoft.com/office/officeart/2005/8/layout/hierarchy2"/>
    <dgm:cxn modelId="{EF6C3649-FADF-174C-B540-B2680EC14461}" type="presParOf" srcId="{6EFF0B56-8736-2944-B10F-F2EBE36E40B2}" destId="{9E15F73C-F34B-0043-BD7D-E97519A61D88}" srcOrd="0" destOrd="0" presId="urn:microsoft.com/office/officeart/2005/8/layout/hierarchy2"/>
    <dgm:cxn modelId="{43442693-E506-0441-AEAB-727354362990}" type="presParOf" srcId="{6EFF0B56-8736-2944-B10F-F2EBE36E40B2}" destId="{DA77FAF8-8DF8-E14B-A863-3BB542FBE0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25EDE-4017-9D4F-959C-19F4B54AD8A7}">
      <dsp:nvSpPr>
        <dsp:cNvPr id="0" name=""/>
        <dsp:cNvSpPr/>
      </dsp:nvSpPr>
      <dsp:spPr>
        <a:xfrm>
          <a:off x="0" y="1512167"/>
          <a:ext cx="3242468" cy="100630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45000">
              <a:srgbClr val="5C6BB3"/>
            </a:gs>
            <a:gs pos="88000">
              <a:schemeClr val="accent1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>
          <a:innerShdw blurRad="76200" dist="88900" dir="13500000">
            <a:prstClr val="black">
              <a:alpha val="50000"/>
            </a:prst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600" b="1" kern="1200" dirty="0">
              <a:solidFill>
                <a:schemeClr val="bg1"/>
              </a:solidFill>
            </a:rPr>
            <a:t>GRATIFIKASI</a:t>
          </a:r>
        </a:p>
      </dsp:txBody>
      <dsp:txXfrm>
        <a:off x="29474" y="1541641"/>
        <a:ext cx="3183520" cy="947352"/>
      </dsp:txXfrm>
    </dsp:sp>
    <dsp:sp modelId="{1EE055FE-1D12-C942-979A-3C28B703DD7C}">
      <dsp:nvSpPr>
        <dsp:cNvPr id="0" name=""/>
        <dsp:cNvSpPr/>
      </dsp:nvSpPr>
      <dsp:spPr>
        <a:xfrm rot="19476897">
          <a:off x="3095201" y="1517755"/>
          <a:ext cx="1594486" cy="71806"/>
        </a:xfrm>
        <a:custGeom>
          <a:avLst/>
          <a:gdLst/>
          <a:ahLst/>
          <a:cxnLst/>
          <a:rect l="0" t="0" r="0" b="0"/>
          <a:pathLst>
            <a:path>
              <a:moveTo>
                <a:pt x="0" y="35903"/>
              </a:moveTo>
              <a:lnTo>
                <a:pt x="1594486" y="3590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00" kern="1200">
            <a:solidFill>
              <a:schemeClr val="tx1"/>
            </a:solidFill>
          </a:endParaRPr>
        </a:p>
      </dsp:txBody>
      <dsp:txXfrm>
        <a:off x="3852582" y="1513796"/>
        <a:ext cx="79724" cy="79724"/>
      </dsp:txXfrm>
    </dsp:sp>
    <dsp:sp modelId="{9703FC4F-1551-1643-B069-517F97DBF4E1}">
      <dsp:nvSpPr>
        <dsp:cNvPr id="0" name=""/>
        <dsp:cNvSpPr/>
      </dsp:nvSpPr>
      <dsp:spPr>
        <a:xfrm>
          <a:off x="4542420" y="576066"/>
          <a:ext cx="3242468" cy="103186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bg1"/>
              </a:solidFill>
            </a:rPr>
            <a:t>Wajib Dilaporkan</a:t>
          </a:r>
        </a:p>
      </dsp:txBody>
      <dsp:txXfrm>
        <a:off x="4572642" y="606288"/>
        <a:ext cx="3182024" cy="971423"/>
      </dsp:txXfrm>
    </dsp:sp>
    <dsp:sp modelId="{1D55C6ED-0789-C144-85C6-4019F986BB53}">
      <dsp:nvSpPr>
        <dsp:cNvPr id="0" name=""/>
        <dsp:cNvSpPr/>
      </dsp:nvSpPr>
      <dsp:spPr>
        <a:xfrm rot="2167628">
          <a:off x="3087731" y="2453856"/>
          <a:ext cx="1609426" cy="71806"/>
        </a:xfrm>
        <a:custGeom>
          <a:avLst/>
          <a:gdLst/>
          <a:ahLst/>
          <a:cxnLst/>
          <a:rect l="0" t="0" r="0" b="0"/>
          <a:pathLst>
            <a:path>
              <a:moveTo>
                <a:pt x="0" y="35903"/>
              </a:moveTo>
              <a:lnTo>
                <a:pt x="1609426" y="35903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300" kern="1200">
            <a:solidFill>
              <a:schemeClr val="tx1"/>
            </a:solidFill>
          </a:endParaRPr>
        </a:p>
      </dsp:txBody>
      <dsp:txXfrm>
        <a:off x="3852208" y="2449523"/>
        <a:ext cx="80471" cy="80471"/>
      </dsp:txXfrm>
    </dsp:sp>
    <dsp:sp modelId="{9E15F73C-F34B-0043-BD7D-E97519A61D88}">
      <dsp:nvSpPr>
        <dsp:cNvPr id="0" name=""/>
        <dsp:cNvSpPr/>
      </dsp:nvSpPr>
      <dsp:spPr>
        <a:xfrm>
          <a:off x="4542420" y="2448268"/>
          <a:ext cx="3242468" cy="1031867"/>
        </a:xfrm>
        <a:prstGeom prst="roundRect">
          <a:avLst>
            <a:gd name="adj" fmla="val 10000"/>
          </a:avLst>
        </a:prstGeom>
        <a:solidFill>
          <a:srgbClr val="178827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>
              <a:solidFill>
                <a:schemeClr val="bg1"/>
              </a:solidFill>
            </a:rPr>
            <a:t>Tidak Wajib Dilaporkan</a:t>
          </a:r>
        </a:p>
      </dsp:txBody>
      <dsp:txXfrm>
        <a:off x="4572642" y="2478490"/>
        <a:ext cx="3182024" cy="971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346" y="2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917780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346" y="8917780"/>
            <a:ext cx="3078462" cy="47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CA348-5CF6-4346-BE84-8FDFD538A22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24153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7" y="3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917425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7" y="8917425"/>
            <a:ext cx="3077739" cy="4694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01E1-43F7-485C-9220-38896534238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90557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FC887-199A-4F46-ACB4-934869637C43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16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Fasilitator menyampaikan pertanyaan “Apa</a:t>
            </a:r>
            <a:r>
              <a:rPr lang="id-ID" baseline="0" dirty="0"/>
              <a:t> itu gratifikasi?” </a:t>
            </a:r>
            <a:r>
              <a:rPr lang="id-ID" dirty="0"/>
              <a:t>kepada peserta dan membagikan </a:t>
            </a:r>
            <a:r>
              <a:rPr lang="id-ID" dirty="0" err="1"/>
              <a:t>post-it</a:t>
            </a:r>
            <a:r>
              <a:rPr lang="id-ID" dirty="0"/>
              <a:t> untuk dijawab. Jawaban</a:t>
            </a:r>
            <a:r>
              <a:rPr lang="id-ID" baseline="0" dirty="0"/>
              <a:t> dikumpulkan/ditempelkan di papan.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01E1-43F7-485C-9220-38896534238C}" type="slidenum">
              <a:rPr lang="id-ID" smtClean="0"/>
              <a:t>8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948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01E1-43F7-485C-9220-38896534238C}" type="slidenum">
              <a:rPr lang="id-ID" smtClean="0"/>
              <a:t>9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82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01E1-43F7-485C-9220-38896534238C}" type="slidenum">
              <a:rPr lang="id-ID" smtClean="0"/>
              <a:t>10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920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201E1-43F7-485C-9220-38896534238C}" type="slidenum">
              <a:rPr lang="id-ID" smtClean="0"/>
              <a:t>13</a:t>
            </a:fld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97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201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9929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79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61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29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0737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4654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28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1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70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41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838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958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817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65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0908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663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307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412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7438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F7ED1-C03C-47B0-8F23-5726E7A2C86F}" type="datetimeFigureOut">
              <a:rPr lang="id-ID" smtClean="0"/>
              <a:t>28/11/2023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79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48206-6208-4002-9AF5-B38F54CDB384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3E209C1-5A02-4396-B011-1B6581626C4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352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395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ebp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spektorat@cirebonkab.go.id" TargetMode="External"/><Relationship Id="rId2" Type="http://schemas.openxmlformats.org/officeDocument/2006/relationships/hyperlink" Target="http://www.lapor.go.id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inspektorat_kabcirebon@yahoo.co.id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Anna%20Mariana\Documents\CEC%20Folder\Kerjaan%20Anna\2012\PELAPORAN\Sosialisasi\iklan%20anti%20korupsi\Anti-Corruption%20Video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tung Cirebon Berprestasi -------------------------- Kawasan Komplek  Perkantoran Pemkab Cirebon, Kecamatan Sumber, Kabupaten Cirebon, J… |  Patung, Indonesia, Taman">
            <a:extLst>
              <a:ext uri="{FF2B5EF4-FFF2-40B4-BE49-F238E27FC236}">
                <a16:creationId xmlns:a16="http://schemas.microsoft.com/office/drawing/2014/main" id="{EEC3F988-DE7A-8395-0A87-5BFACF67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82" y="-34081"/>
            <a:ext cx="9152981" cy="55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635" y="1769406"/>
            <a:ext cx="8330043" cy="1610829"/>
          </a:xfrm>
        </p:spPr>
        <p:txBody>
          <a:bodyPr>
            <a:noAutofit/>
          </a:bodyPr>
          <a:lstStyle/>
          <a:p>
            <a:r>
              <a:rPr lang="id-ID" sz="4400" dirty="0">
                <a:ln w="0"/>
                <a:solidFill>
                  <a:srgbClr val="FF0000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PENGENDALIAN GRATIFIKASI</a:t>
            </a: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  <a:latin typeface="Rockwell" charset="0"/>
                <a:ea typeface="Rockwell" charset="0"/>
                <a:cs typeface="Rockwell" charset="0"/>
              </a:rPr>
              <a:t> DAN SALURAN PENGADUAN</a:t>
            </a:r>
            <a:endParaRPr lang="id-ID" sz="4400" dirty="0">
              <a:ln w="0"/>
              <a:solidFill>
                <a:srgbClr val="FF0000"/>
              </a:solidFill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10800000">
            <a:off x="-36512" y="5445224"/>
            <a:ext cx="9180512" cy="1412776"/>
          </a:xfrm>
          <a:prstGeom prst="snip2SameRect">
            <a:avLst>
              <a:gd name="adj1" fmla="val 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161052" y="5819109"/>
            <a:ext cx="6385827" cy="412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4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INSPEKTORAT KABUPATEN CIREBON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34445" y="4209692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i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Disampaikan oleh</a:t>
            </a:r>
          </a:p>
          <a:p>
            <a:pPr algn="ctr"/>
            <a:r>
              <a:rPr lang="en-US" sz="24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KOMUNITAS PENYULUH ANTI KORUPSI KABUPATEN CIREBON</a:t>
            </a:r>
          </a:p>
          <a:p>
            <a:pPr algn="ctr"/>
            <a:r>
              <a:rPr lang="en-US" sz="2400" b="1" dirty="0">
                <a:ln w="0">
                  <a:noFill/>
                </a:ln>
                <a:solidFill>
                  <a:srgbClr val="FFFF00"/>
                </a:solidFill>
                <a:effectLst>
                  <a:outerShdw blurRad="50800" dist="152400" dir="2700000" algn="tl" rotWithShape="0">
                    <a:prstClr val="black">
                      <a:alpha val="54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(KOMPAKKECE)</a:t>
            </a:r>
            <a:endParaRPr lang="id-ID" sz="2400" b="1" dirty="0">
              <a:ln w="0">
                <a:noFill/>
              </a:ln>
              <a:solidFill>
                <a:srgbClr val="FFFF00"/>
              </a:solidFill>
              <a:effectLst>
                <a:outerShdw blurRad="50800" dist="152400" dir="2700000" algn="tl" rotWithShape="0">
                  <a:prstClr val="black">
                    <a:alpha val="54000"/>
                  </a:prst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CF864-9409-8B1B-8DFF-5CB4A3875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0" y="5524580"/>
            <a:ext cx="1080120" cy="112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8000">
              <a:srgbClr val="4D7CD0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67615" y="1132237"/>
            <a:ext cx="3216768" cy="2420005"/>
            <a:chOff x="5436096" y="404664"/>
            <a:chExt cx="3216768" cy="2420005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6096" y="404664"/>
              <a:ext cx="3216768" cy="20196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64089" y="2424559"/>
              <a:ext cx="1760782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Barang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84383" y="246957"/>
            <a:ext cx="2498488" cy="2905046"/>
            <a:chOff x="2358441" y="3222451"/>
            <a:chExt cx="2498488" cy="2905046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8441" y="3222451"/>
              <a:ext cx="2498488" cy="24912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05071" y="5727387"/>
              <a:ext cx="2005229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Diskon/Rabat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106" y="4037154"/>
            <a:ext cx="1872208" cy="2629872"/>
            <a:chOff x="5817298" y="3328347"/>
            <a:chExt cx="1872208" cy="2629872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298" y="3328347"/>
              <a:ext cx="1872208" cy="18722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5817298" y="5250333"/>
              <a:ext cx="1872208" cy="707886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Pinjaman tanpa bunga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0734" y="688211"/>
            <a:ext cx="2262416" cy="2463271"/>
            <a:chOff x="2594513" y="437096"/>
            <a:chExt cx="2262416" cy="2463271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TextBox 9"/>
            <p:cNvSpPr txBox="1"/>
            <p:nvPr/>
          </p:nvSpPr>
          <p:spPr>
            <a:xfrm>
              <a:off x="2727294" y="2192481"/>
              <a:ext cx="1984114" cy="707886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Uang/ </a:t>
              </a:r>
            </a:p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Setara uang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513" y="437096"/>
              <a:ext cx="2262416" cy="185235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92108" y="4094663"/>
            <a:ext cx="2921142" cy="2416334"/>
            <a:chOff x="2672846" y="1117217"/>
            <a:chExt cx="2921142" cy="2416334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72846" y="1117217"/>
              <a:ext cx="2921142" cy="194742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072304" y="3133441"/>
              <a:ext cx="1760782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Komisi</a:t>
              </a:r>
              <a:endParaRPr lang="id-I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16216" y="3751641"/>
            <a:ext cx="2351162" cy="2748097"/>
            <a:chOff x="6300192" y="1231469"/>
            <a:chExt cx="2351162" cy="2748097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0192" y="1231469"/>
              <a:ext cx="2351162" cy="194742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300192" y="3271680"/>
              <a:ext cx="2351162" cy="707886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Pengobatan </a:t>
              </a:r>
            </a:p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Cuma-cuma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51295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8000">
              <a:srgbClr val="4D7CD0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58597" y="3960496"/>
            <a:ext cx="2853728" cy="2538187"/>
            <a:chOff x="4834589" y="3128377"/>
            <a:chExt cx="2853728" cy="2538187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Placeholder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4589" y="3128377"/>
              <a:ext cx="2853728" cy="179832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085872" y="4835567"/>
              <a:ext cx="2351162" cy="830997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Fasilitas  </a:t>
              </a:r>
            </a:p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Lain-lain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66501" y="949097"/>
            <a:ext cx="3228981" cy="2597488"/>
            <a:chOff x="297133" y="1845953"/>
            <a:chExt cx="3228981" cy="2597488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33" y="1845953"/>
              <a:ext cx="3228981" cy="186043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46109" y="3612444"/>
              <a:ext cx="2351162" cy="830997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Fasilitas  </a:t>
              </a:r>
            </a:p>
            <a:p>
              <a:pPr algn="ctr"/>
              <a:r>
                <a:rPr lang="id-ID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Penginapan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40100" y="564141"/>
            <a:ext cx="3026401" cy="2767003"/>
            <a:chOff x="2620216" y="3856455"/>
            <a:chExt cx="3026401" cy="2767003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7203" y="3856455"/>
              <a:ext cx="2552427" cy="23590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620216" y="6223348"/>
              <a:ext cx="3026401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Perjalanan</a:t>
              </a:r>
              <a:r>
                <a:rPr lang="en-GB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Wisata</a:t>
              </a:r>
            </a:p>
          </p:txBody>
        </p:sp>
      </p:grpSp>
      <p:sp>
        <p:nvSpPr>
          <p:cNvPr id="22" name="Text Placeholder 5"/>
          <p:cNvSpPr txBox="1">
            <a:spLocks/>
          </p:cNvSpPr>
          <p:nvPr/>
        </p:nvSpPr>
        <p:spPr>
          <a:xfrm>
            <a:off x="3593101" y="4547208"/>
            <a:ext cx="4939341" cy="192499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id-ID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diterima di dalam/luar negeri &amp; dilakukan dengan </a:t>
            </a:r>
            <a:r>
              <a:rPr lang="nn-NO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ataupun tanpa menggunakan </a:t>
            </a:r>
            <a:r>
              <a:rPr lang="nn-NO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sarana</a:t>
            </a:r>
            <a:r>
              <a:rPr lang="nn-NO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n-NO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elektronik</a:t>
            </a:r>
            <a:r>
              <a:rPr lang="nn-NO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id-ID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216976" y="1879316"/>
            <a:ext cx="2552649" cy="2309860"/>
            <a:chOff x="6098705" y="4209462"/>
            <a:chExt cx="2552649" cy="2309860"/>
          </a:xfr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301" y="4209462"/>
              <a:ext cx="1779456" cy="184482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8705" y="6119212"/>
              <a:ext cx="2552649" cy="400110"/>
            </a:xfrm>
            <a:prstGeom prst="rect">
              <a:avLst/>
            </a:prstGeom>
            <a:solidFill>
              <a:srgbClr val="D09265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Tiket Perjalanan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8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142952" y="2708920"/>
            <a:ext cx="6858095" cy="943282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Calibri" panose="020F0502020204030204" pitchFamily="34" charset="0"/>
                <a:cs typeface="Arial" panose="020B0604020202020204" pitchFamily="34" charset="0"/>
              </a:rPr>
              <a:t>APA PERBEDAAN ANTARA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d-ID" sz="28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id-ID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GRATIFIKASI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d-ID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SUAP, DAN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PEMERASAN</a:t>
            </a:r>
            <a:r>
              <a:rPr lang="id-ID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6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3266924" y="3528355"/>
            <a:ext cx="486054" cy="703069"/>
          </a:xfrm>
          <a:prstGeom prst="chevron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18" name="Title 4"/>
          <p:cNvSpPr>
            <a:spLocks noGrp="1"/>
          </p:cNvSpPr>
          <p:nvPr>
            <p:ph type="title"/>
          </p:nvPr>
        </p:nvSpPr>
        <p:spPr>
          <a:xfrm>
            <a:off x="1142952" y="20661"/>
            <a:ext cx="6858095" cy="943282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Calibri" panose="020F0502020204030204" pitchFamily="34" charset="0"/>
                <a:cs typeface="Arial" panose="020B0604020202020204" pitchFamily="34" charset="0"/>
              </a:rPr>
              <a:t>PERBEDAAN ANTARA</a:t>
            </a:r>
            <a:r>
              <a:rPr lang="en-US" sz="28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id-ID" sz="28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SUAP, PEMERASAN</a:t>
            </a:r>
            <a:r>
              <a:rPr lang="id-ID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DAN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GRATIFIKASI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USABALI.com - Tiap Dua Jam PN Bangli Putar Audio Anti Gratifikasi">
            <a:extLst>
              <a:ext uri="{FF2B5EF4-FFF2-40B4-BE49-F238E27FC236}">
                <a16:creationId xmlns:a16="http://schemas.microsoft.com/office/drawing/2014/main" id="{2B2FF554-951C-E83D-56A3-AE8E248C4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4" y="4559809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020141-F134-1F38-5A88-C96D8549B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98" y="963943"/>
            <a:ext cx="2724530" cy="1676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40A969-DE96-000A-A8AD-BFD08262B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35" y="2693908"/>
            <a:ext cx="2781688" cy="1657581"/>
          </a:xfrm>
          <a:prstGeom prst="rect">
            <a:avLst/>
          </a:prstGeom>
        </p:spPr>
      </p:pic>
      <p:sp>
        <p:nvSpPr>
          <p:cNvPr id="21" name="Rounded Rectangle 47">
            <a:extLst>
              <a:ext uri="{FF2B5EF4-FFF2-40B4-BE49-F238E27FC236}">
                <a16:creationId xmlns:a16="http://schemas.microsoft.com/office/drawing/2014/main" id="{39313C70-63F8-37DF-7A32-399C997A35BD}"/>
              </a:ext>
            </a:extLst>
          </p:cNvPr>
          <p:cNvSpPr/>
          <p:nvPr/>
        </p:nvSpPr>
        <p:spPr>
          <a:xfrm>
            <a:off x="3359187" y="1080403"/>
            <a:ext cx="2975020" cy="1333757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Transaksional (pertemuan kehendak pemberi dan penerima)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Umumnya dilakukan secara tertutup</a:t>
            </a:r>
          </a:p>
        </p:txBody>
      </p:sp>
      <p:sp>
        <p:nvSpPr>
          <p:cNvPr id="22" name="Rounded Rectangle 47">
            <a:extLst>
              <a:ext uri="{FF2B5EF4-FFF2-40B4-BE49-F238E27FC236}">
                <a16:creationId xmlns:a16="http://schemas.microsoft.com/office/drawing/2014/main" id="{A9BD4869-F998-3E66-DF8B-6BAC30A51EEF}"/>
              </a:ext>
            </a:extLst>
          </p:cNvPr>
          <p:cNvSpPr/>
          <p:nvPr/>
        </p:nvSpPr>
        <p:spPr>
          <a:xfrm>
            <a:off x="476061" y="1196863"/>
            <a:ext cx="2975020" cy="1333757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Contoh:</a:t>
            </a:r>
          </a:p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Pengusaha menyuap pejabat pemerintah  untuk mendapatkan proyek</a:t>
            </a:r>
          </a:p>
        </p:txBody>
      </p:sp>
      <p:sp>
        <p:nvSpPr>
          <p:cNvPr id="23" name="Rounded Rectangle 47">
            <a:extLst>
              <a:ext uri="{FF2B5EF4-FFF2-40B4-BE49-F238E27FC236}">
                <a16:creationId xmlns:a16="http://schemas.microsoft.com/office/drawing/2014/main" id="{7F1E3849-106C-88F4-BB26-DC1E63C473A9}"/>
              </a:ext>
            </a:extLst>
          </p:cNvPr>
          <p:cNvSpPr/>
          <p:nvPr/>
        </p:nvSpPr>
        <p:spPr>
          <a:xfrm>
            <a:off x="422567" y="2818970"/>
            <a:ext cx="2975020" cy="160053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Contoh:</a:t>
            </a:r>
          </a:p>
          <a:p>
            <a:pPr algn="just"/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Pejabat menyalahgunakan kekuasaannya dan </a:t>
            </a:r>
            <a:r>
              <a:rPr lang="id-ID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memaksa</a:t>
            </a: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seseorang memberikan sesuatu atau meminta bayaran diluar aturan </a:t>
            </a:r>
          </a:p>
        </p:txBody>
      </p:sp>
      <p:sp>
        <p:nvSpPr>
          <p:cNvPr id="24" name="Rounded Rectangle 47">
            <a:extLst>
              <a:ext uri="{FF2B5EF4-FFF2-40B4-BE49-F238E27FC236}">
                <a16:creationId xmlns:a16="http://schemas.microsoft.com/office/drawing/2014/main" id="{DA2D8793-ACA2-60C3-5269-0AE986A8520F}"/>
              </a:ext>
            </a:extLst>
          </p:cNvPr>
          <p:cNvSpPr/>
          <p:nvPr/>
        </p:nvSpPr>
        <p:spPr>
          <a:xfrm>
            <a:off x="5802411" y="2803865"/>
            <a:ext cx="2975020" cy="160053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Adanya permintaan sepihak dari pejabat (penerima)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Bersifat memaksa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Penyalahgunaan kekuasaan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d-ID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5" name="Rounded Rectangle 47">
            <a:extLst>
              <a:ext uri="{FF2B5EF4-FFF2-40B4-BE49-F238E27FC236}">
                <a16:creationId xmlns:a16="http://schemas.microsoft.com/office/drawing/2014/main" id="{2898F2D4-C101-9D22-2100-A0C8E82D8B3C}"/>
              </a:ext>
            </a:extLst>
          </p:cNvPr>
          <p:cNvSpPr/>
          <p:nvPr/>
        </p:nvSpPr>
        <p:spPr>
          <a:xfrm>
            <a:off x="3057350" y="4893555"/>
            <a:ext cx="2975020" cy="17680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Berhubungan dengan jabatan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Bersifat Inventif (tanam budi)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Tidak membutuhkan kesepakatan (transaksional)</a:t>
            </a:r>
          </a:p>
        </p:txBody>
      </p:sp>
      <p:sp>
        <p:nvSpPr>
          <p:cNvPr id="26" name="Rounded Rectangle 47">
            <a:extLst>
              <a:ext uri="{FF2B5EF4-FFF2-40B4-BE49-F238E27FC236}">
                <a16:creationId xmlns:a16="http://schemas.microsoft.com/office/drawing/2014/main" id="{61823EDD-4FC3-DFD1-ADDD-0149380F2B26}"/>
              </a:ext>
            </a:extLst>
          </p:cNvPr>
          <p:cNvSpPr/>
          <p:nvPr/>
        </p:nvSpPr>
        <p:spPr>
          <a:xfrm>
            <a:off x="5990553" y="5524788"/>
            <a:ext cx="2975020" cy="129064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Contoh:</a:t>
            </a:r>
          </a:p>
          <a:p>
            <a:pPr algn="just"/>
            <a:r>
              <a:rPr lang="id-ID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Pemberian hadiah atau uang kepada Pejabat sebagai  ucapan terima kasih karena sudah dibantu</a:t>
            </a:r>
          </a:p>
        </p:txBody>
      </p:sp>
    </p:spTree>
    <p:extLst>
      <p:ext uri="{BB962C8B-B14F-4D97-AF65-F5344CB8AC3E}">
        <p14:creationId xmlns:p14="http://schemas.microsoft.com/office/powerpoint/2010/main" val="8196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7177-130C-0846-3B40-01257B44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4644"/>
            <a:ext cx="2771800" cy="66333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PERBEDAAN GRATIFIKASI, SUAP &amp; PEMERASAN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28F91-757B-0E05-B596-546836F1E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9" b="26746"/>
          <a:stretch/>
        </p:blipFill>
        <p:spPr>
          <a:xfrm>
            <a:off x="2627784" y="0"/>
            <a:ext cx="6552728" cy="6858000"/>
          </a:xfrm>
        </p:spPr>
      </p:pic>
    </p:spTree>
    <p:extLst>
      <p:ext uri="{BB962C8B-B14F-4D97-AF65-F5344CB8AC3E}">
        <p14:creationId xmlns:p14="http://schemas.microsoft.com/office/powerpoint/2010/main" val="168169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465180"/>
            <a:ext cx="9144000" cy="7011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>
                <a:latin typeface="Calibri" charset="0"/>
                <a:ea typeface="Calibri" charset="0"/>
                <a:cs typeface="Calibri" charset="0"/>
              </a:rPr>
              <a:t>KLASIFIKASI </a:t>
            </a:r>
            <a:r>
              <a:rPr lang="id-ID" sz="4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263268891"/>
              </p:ext>
            </p:extLst>
          </p:nvPr>
        </p:nvGraphicFramePr>
        <p:xfrm>
          <a:off x="677652" y="1484784"/>
          <a:ext cx="7788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24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355977" y="485978"/>
            <a:ext cx="4630505" cy="181827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6888" indent="-301625">
              <a:buFont typeface="+mj-lt"/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Penerimaan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apa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pun.</a:t>
            </a:r>
          </a:p>
          <a:p>
            <a:pPr marL="496888" indent="-301625">
              <a:buFont typeface="+mj-lt"/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Diduga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memiliki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keterkaitan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jabatan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96888" indent="-301625">
              <a:buFont typeface="+mj-lt"/>
              <a:buAutoNum type="arabicPeriod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Bertentangan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kewajiban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tugas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.</a:t>
            </a:r>
            <a:endParaRPr lang="id-ID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6176" y="37504"/>
            <a:ext cx="2867830" cy="4484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0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Klasifikasi Gratifikasi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504" y="-79344"/>
            <a:ext cx="4320479" cy="1041756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</a:p>
          <a:p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YANG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WAJIB 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DILAPORKAN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51585" y="2420888"/>
            <a:ext cx="6585519" cy="4437112"/>
          </a:xfr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rgbClr val="D2630E"/>
              </a:gs>
              <a:gs pos="100000">
                <a:srgbClr val="A85105"/>
              </a:gs>
            </a:gsLst>
            <a:lin ang="54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20675" indent="-276225">
              <a:buFont typeface="+mj-lt"/>
              <a:buAutoNum type="arabicPeriod"/>
            </a:pPr>
            <a:r>
              <a:rPr lang="id-ID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Pemberian pelayanan kepada masyarakat.</a:t>
            </a:r>
          </a:p>
          <a:p>
            <a:pPr marL="320675" indent="-276225">
              <a:buFont typeface="+mj-lt"/>
              <a:buAutoNum type="arabicPeriod"/>
            </a:pP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id-ID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roses</a:t>
            </a:r>
            <a:r>
              <a:rPr lang="id-ID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penyusunan program, kegiatan dan/atau anggaran.</a:t>
            </a:r>
          </a:p>
          <a:p>
            <a:pPr marL="320675" indent="-276225">
              <a:buFont typeface="+mj-lt"/>
              <a:buAutoNum type="arabicPeriod"/>
            </a:pPr>
            <a:r>
              <a:rPr lang="id-ID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Proses pemeriksaan, audit, reviu, evaluasi dan/atau pemantauan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dan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kegiatan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pengawasan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lainnya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id-ID" sz="17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20675" indent="-276225">
              <a:buFont typeface="+mj-lt"/>
              <a:buAutoNum type="arabicPeriod"/>
            </a:pPr>
            <a:r>
              <a:rPr lang="id-ID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 Perjalanan dinas (di luar penerimaan sah/resmi dari instansi PN).</a:t>
            </a:r>
          </a:p>
          <a:p>
            <a:pPr marL="320675" indent="-276225">
              <a:buFont typeface="+mj-lt"/>
              <a:buAutoNum type="arabicPeriod"/>
            </a:pPr>
            <a:r>
              <a:rPr lang="id-ID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Proses penerimaan/promosi/mutasi pegawai.</a:t>
            </a:r>
          </a:p>
          <a:p>
            <a:pPr marL="320675" indent="-276225">
              <a:buFont typeface="+mj-lt"/>
              <a:buAutoNum type="arabicPeriod"/>
            </a:pP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perjanjian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kerja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sama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kontrak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/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kesepakatan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dengan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pihak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lain,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baik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sebelum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selama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maupun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setelah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pelaksanaannya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 marL="320675" indent="-276225">
              <a:buFont typeface="+mj-lt"/>
              <a:buAutoNum type="arabicPeriod"/>
            </a:pP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Pelaksanaan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pekerjaan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yang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berhubungan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dengan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jabatannya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yang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berlawanan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dengan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kewajiban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atau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170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tugasnya</a:t>
            </a:r>
            <a:r>
              <a:rPr lang="en-US" sz="17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  <a:endParaRPr lang="id-ID" sz="17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31840" y="1628802"/>
            <a:ext cx="1421904" cy="8327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4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Terkait </a:t>
            </a:r>
            <a:r>
              <a:rPr lang="id-ID" sz="2400" i="1" dirty="0">
                <a:latin typeface="Calibri" charset="0"/>
                <a:ea typeface="Calibri" charset="0"/>
                <a:cs typeface="Calibri" charset="0"/>
              </a:rPr>
              <a:t>dengan:</a:t>
            </a:r>
          </a:p>
        </p:txBody>
      </p:sp>
      <p:cxnSp>
        <p:nvCxnSpPr>
          <p:cNvPr id="3" name="Curved Connector 2"/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3842795" y="1395118"/>
            <a:ext cx="513183" cy="23368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cxnSpLocks/>
            <a:stCxn id="8" idx="1"/>
            <a:endCxn id="5" idx="1"/>
          </p:cNvCxnSpPr>
          <p:nvPr/>
        </p:nvCxnSpPr>
        <p:spPr>
          <a:xfrm rot="10800000" flipV="1">
            <a:off x="2551586" y="2045194"/>
            <a:ext cx="580255" cy="2594249"/>
          </a:xfrm>
          <a:prstGeom prst="curvedConnector3">
            <a:avLst>
              <a:gd name="adj1" fmla="val 15372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49486">
            <a:off x="221419" y="1171445"/>
            <a:ext cx="1930717" cy="122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7015">
            <a:off x="228929" y="2730103"/>
            <a:ext cx="1769987" cy="117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2230">
            <a:off x="269398" y="4170286"/>
            <a:ext cx="1834757" cy="1222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6" y="5487800"/>
            <a:ext cx="1783784" cy="118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5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3" y="175740"/>
            <a:ext cx="6982887" cy="836368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WAJIB DILAPORKAN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340768"/>
            <a:ext cx="6190799" cy="5406941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Ungkapan terima kasih dari Pegawai/pihak ketiga pada </a:t>
            </a:r>
            <a:r>
              <a:rPr lang="id-ID" sz="2000" dirty="0">
                <a:solidFill>
                  <a:schemeClr val="bg1"/>
                </a:solidFill>
              </a:rPr>
              <a:t>hari raya keagamaan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Pemberian karena hubungan keluarga, yaitu dari kakek/nenek, bapak/ibu/mertua, suami/istri, anak/menantu, cucu, besan, paman/bibi, kakak/adik/ipar, sepupu &amp; keponakan </a:t>
            </a:r>
            <a:r>
              <a:rPr lang="id-ID" sz="2000" dirty="0" err="1"/>
              <a:t>yg</a:t>
            </a:r>
            <a:r>
              <a:rPr lang="id-ID" sz="2000" dirty="0"/>
              <a:t> </a:t>
            </a:r>
            <a:r>
              <a:rPr lang="id-ID" sz="2000" dirty="0">
                <a:solidFill>
                  <a:srgbClr val="FFFF00"/>
                </a:solidFill>
              </a:rPr>
              <a:t>memiliki Benturan Kepentingan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Pemberian dari pihak lain sebagai hadiah dalam pesta pernikahan, kelahiran, aqiqah, baptis, khitanan, potong gigi, atau upacara agama/adat/tradisi lain yang </a:t>
            </a:r>
            <a:r>
              <a:rPr lang="id-ID" sz="2000" dirty="0">
                <a:solidFill>
                  <a:schemeClr val="bg1"/>
                </a:solidFill>
              </a:rPr>
              <a:t>melebihi Rp1juta </a:t>
            </a:r>
            <a:r>
              <a:rPr lang="id-ID" sz="2000" dirty="0"/>
              <a:t>dari masing-masing pemberi pada setiap kegiatan/peristiwa tersebut &amp; </a:t>
            </a:r>
            <a:r>
              <a:rPr lang="id-ID" sz="2000" dirty="0">
                <a:solidFill>
                  <a:srgbClr val="FFFF00"/>
                </a:solidFill>
              </a:rPr>
              <a:t>memiliki Benturan Kepentingan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/>
            </a:pPr>
            <a:r>
              <a:rPr lang="id-ID" sz="2000" dirty="0"/>
              <a:t>...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1436">
            <a:off x="103083" y="4305337"/>
            <a:ext cx="2352524" cy="1276504"/>
          </a:xfrm>
          <a:prstGeom prst="rect">
            <a:avLst/>
          </a:prstGeom>
          <a:effectLst>
            <a:outerShdw blurRad="50800" dist="635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Bent Arrow 8"/>
          <p:cNvSpPr/>
          <p:nvPr/>
        </p:nvSpPr>
        <p:spPr>
          <a:xfrm rot="10800000" flipH="1">
            <a:off x="1561520" y="1062406"/>
            <a:ext cx="1073933" cy="9493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01" y="2348880"/>
            <a:ext cx="2421084" cy="15627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71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03" y="175740"/>
            <a:ext cx="6982887" cy="836368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WAJIB DILAPORKAN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1466216"/>
            <a:ext cx="6228184" cy="526292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365125" indent="-261938">
              <a:buClr>
                <a:schemeClr val="bg1"/>
              </a:buClr>
              <a:buFont typeface="+mj-lt"/>
              <a:buAutoNum type="arabicPeriod" startAt="4"/>
              <a:tabLst>
                <a:tab pos="5287963" algn="l"/>
              </a:tabLst>
            </a:pPr>
            <a:r>
              <a:rPr lang="id-ID" sz="2000" dirty="0"/>
              <a:t>Pemberian dari pihak lain terkait dengan musibah atau bencana yang dialami oleh Pegawai, bapak/ibu/mertua, suami/istri, atau anak Pegawai yang menerima Gratifikasi </a:t>
            </a:r>
            <a:r>
              <a:rPr lang="id-ID" sz="2000" dirty="0">
                <a:solidFill>
                  <a:srgbClr val="FFFF00"/>
                </a:solidFill>
              </a:rPr>
              <a:t>melebihi</a:t>
            </a:r>
            <a:r>
              <a:rPr lang="id-ID" sz="2000" dirty="0"/>
              <a:t> Rp1juta per orang dari masing-masing pemberi &amp; </a:t>
            </a:r>
            <a:r>
              <a:rPr lang="id-ID" sz="2000" dirty="0">
                <a:solidFill>
                  <a:srgbClr val="FFFF00"/>
                </a:solidFill>
              </a:rPr>
              <a:t>memiliki Benturan Kepentingan</a:t>
            </a:r>
            <a:r>
              <a:rPr lang="id-ID" sz="2000" dirty="0"/>
              <a:t>.</a:t>
            </a:r>
          </a:p>
          <a:p>
            <a:pPr marL="365125" indent="-261938">
              <a:buClr>
                <a:schemeClr val="bg1"/>
              </a:buClr>
              <a:buFont typeface="+mj-lt"/>
              <a:buAutoNum type="arabicPeriod" startAt="4"/>
              <a:tabLst>
                <a:tab pos="5287963" algn="l"/>
              </a:tabLst>
            </a:pPr>
            <a:r>
              <a:rPr lang="id-ID" sz="2000" dirty="0"/>
              <a:t>Pemberian sesama Pegawai dalam rangka pisah sambut, pensiun, promosi jabatan, dan ulang tahun tidak dalam bentuk uang (cek, bilyet giro, saham, deposito, </a:t>
            </a:r>
            <a:r>
              <a:rPr lang="id-ID" sz="2000" dirty="0" err="1"/>
              <a:t>voucher</a:t>
            </a:r>
            <a:r>
              <a:rPr lang="id-ID" sz="2000" dirty="0"/>
              <a:t>, pulsa, dan lain-lain) yang mempunyai </a:t>
            </a:r>
            <a:r>
              <a:rPr lang="id-ID" sz="2000" dirty="0">
                <a:solidFill>
                  <a:srgbClr val="FFFF00"/>
                </a:solidFill>
              </a:rPr>
              <a:t>nilai lebih besar </a:t>
            </a:r>
            <a:r>
              <a:rPr lang="id-ID" sz="2000" dirty="0"/>
              <a:t>dari Rp300 ribu per pemberian per orang dengan nilai keseluruhan paling banyak Rp1 juta dalam 1 tahun dari pemberi yang sama.</a:t>
            </a:r>
            <a:endParaRPr lang="id-ID" sz="2000" dirty="0">
              <a:latin typeface="Calibri" panose="020F0502020204030204" pitchFamily="34" charset="0"/>
            </a:endParaRPr>
          </a:p>
        </p:txBody>
      </p:sp>
      <p:sp>
        <p:nvSpPr>
          <p:cNvPr id="9" name="Delay 8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Bent Arrow 10"/>
          <p:cNvSpPr/>
          <p:nvPr/>
        </p:nvSpPr>
        <p:spPr>
          <a:xfrm rot="10800000" flipH="1">
            <a:off x="1561520" y="1062406"/>
            <a:ext cx="1073933" cy="9493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281">
            <a:off x="251494" y="2233722"/>
            <a:ext cx="2408386" cy="1617059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031">
            <a:off x="268250" y="4365104"/>
            <a:ext cx="2363755" cy="1772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41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88000">
              <a:schemeClr val="bg1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51522" y="1599794"/>
            <a:ext cx="6146669" cy="506254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55000">
                <a:srgbClr val="D2630E"/>
              </a:gs>
              <a:gs pos="97000">
                <a:srgbClr val="A8510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Berlaku umum: </a:t>
            </a:r>
          </a:p>
          <a:p>
            <a:pPr marL="496888" lvl="1" indent="0">
              <a:buNone/>
            </a:pPr>
            <a:r>
              <a:rPr lang="id-ID" sz="20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Suatu kondisi penerimaan yang diberlakukan sama dalam hal jenis, bentuk, persyaratan/nilai, untuk semua peserta &amp; memenuhi prinsip kewajaran/kepatutan</a:t>
            </a: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Tidak bertentangan dengan peraturan perundang-undangan yang berlaku.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Dipandang sebagai wujud ekspresi, keramahtamahan &amp; penghormatan dalam hubungan sosial antar sesama dalam batasan nilai yang wajar.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96888" indent="-301625">
              <a:buFont typeface="+mj-lt"/>
              <a:buAutoNum type="arabicPeriod"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Merupakan bentuk penerimaan yang berada dalam ranah adat istiadat, kebiasaan &amp; norma yang hidup di masyarakat dalam batasan nilai yang wajar.</a:t>
            </a:r>
            <a:endParaRPr lang="en-US" sz="20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56176" y="37504"/>
            <a:ext cx="2867830" cy="4484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20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Klasifikasi Gratifikasi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7504" y="90108"/>
            <a:ext cx="5436096" cy="962628"/>
          </a:xfrm>
          <a:prstGeom prst="rect">
            <a:avLst/>
          </a:prstGeom>
          <a:noFill/>
          <a:ln w="28575" cap="flat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</a:p>
          <a:p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YANG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</a:t>
            </a:r>
            <a:r>
              <a:rPr lang="id-ID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DILAPORKAN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7534" y="1056119"/>
            <a:ext cx="2016224" cy="86409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 err="1">
                <a:latin typeface="Calibri" charset="0"/>
                <a:ea typeface="Calibri" charset="0"/>
                <a:cs typeface="Calibri" charset="0"/>
              </a:rPr>
              <a:t>Mempunyai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k</a:t>
            </a:r>
            <a:r>
              <a:rPr lang="id-ID" sz="2400" i="1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arakteristik</a:t>
            </a:r>
            <a:r>
              <a:rPr lang="id-ID" sz="2400" i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i="1" dirty="0">
                <a:latin typeface="Calibri" charset="0"/>
                <a:ea typeface="Calibri" charset="0"/>
                <a:cs typeface="Calibri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087">
            <a:off x="6501987" y="1911896"/>
            <a:ext cx="2583526" cy="155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107">
            <a:off x="6022862" y="3217549"/>
            <a:ext cx="3541776" cy="16398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8276" b="18524"/>
          <a:stretch/>
        </p:blipFill>
        <p:spPr>
          <a:xfrm rot="244876">
            <a:off x="6522301" y="4878487"/>
            <a:ext cx="2486883" cy="1299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ADD29-2779-6BBC-1055-AF6200CC0E05}"/>
              </a:ext>
            </a:extLst>
          </p:cNvPr>
          <p:cNvSpPr txBox="1"/>
          <p:nvPr/>
        </p:nvSpPr>
        <p:spPr>
          <a:xfrm>
            <a:off x="2195736" y="2708920"/>
            <a:ext cx="6767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PENGENDALIAN GRATIFIKASI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2EAFF-9C29-8ED2-3BE8-ADDD9E12F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95514"/>
            <a:ext cx="1512168" cy="13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04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512" y="209467"/>
            <a:ext cx="8280920" cy="771263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2198" y="1196752"/>
            <a:ext cx="6158759" cy="5661248"/>
          </a:xfrm>
          <a:gradFill flip="none" rotWithShape="1"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512763" indent="-382588">
              <a:buClr>
                <a:schemeClr val="tx1"/>
              </a:buClr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5.	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Penerimaan karena hubungan keluarga (kakek/nenek, bapak/ibu/mertua, suami/istri, anak/menantu, cucu, besan, paman/bibi, kakak/adik/ipar, sepupu dan keponakan) sepanjang </a:t>
            </a:r>
            <a:r>
              <a:rPr lang="id-ID" sz="1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tidak memiliki benturan kepentingan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512763" indent="-382588">
              <a:buClr>
                <a:schemeClr val="tx1"/>
              </a:buClr>
              <a:buNone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6.	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Hadiah (tanda kasih) dalam bentuk uang/barang yang memiliki nilai jual dalam penyelenggaraan pesta pernikahan, kelahiran, aqiqah, baptis, khitanan &amp; potong gigi, atau upacara adat/agama lainnya dengan batasan nilai per pemberi dalam setiap acara paling banyak Rp1 juta.</a:t>
            </a:r>
          </a:p>
          <a:p>
            <a:pPr marL="457200" indent="-327025">
              <a:buClr>
                <a:schemeClr val="tx1"/>
              </a:buClr>
              <a:buNone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7.	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Pemberian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pihak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lain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terkait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musibah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atau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bencana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yg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dialami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oleh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bapak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ibu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mertua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suami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istri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atau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anak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Pegawai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yang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menerima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gratifikasi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per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Pemberi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setiap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kejadian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paling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banyak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Rp1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juta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401638" indent="-271463">
              <a:buClr>
                <a:schemeClr val="tx1"/>
              </a:buClr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8.	</a:t>
            </a: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...</a:t>
            </a:r>
          </a:p>
        </p:txBody>
      </p:sp>
      <p:sp>
        <p:nvSpPr>
          <p:cNvPr id="13" name="Delay 12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0" name="Bent Arrow 9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18276" b="18524"/>
          <a:stretch/>
        </p:blipFill>
        <p:spPr>
          <a:xfrm rot="21420834">
            <a:off x="6487807" y="2466615"/>
            <a:ext cx="2486883" cy="1299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805">
            <a:off x="6460508" y="4060327"/>
            <a:ext cx="2495716" cy="1796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37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892">
            <a:off x="6567761" y="4418060"/>
            <a:ext cx="1976025" cy="145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17576">
            <a:off x="6591770" y="2683976"/>
            <a:ext cx="2227820" cy="148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512" y="209467"/>
            <a:ext cx="8280920" cy="771263"/>
          </a:xfrm>
          <a:noFill/>
        </p:spPr>
        <p:txBody>
          <a:bodyPr>
            <a:noAutofit/>
          </a:bodyPr>
          <a:lstStyle/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9757" y="1340768"/>
            <a:ext cx="6160437" cy="5360134"/>
          </a:xfrm>
          <a:gradFill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568325" indent="-457200">
              <a:buClr>
                <a:schemeClr val="tx1"/>
              </a:buClr>
              <a:buNone/>
            </a:pPr>
            <a:r>
              <a:rPr lang="en-US" sz="2000" dirty="0"/>
              <a:t>8. 	</a:t>
            </a:r>
            <a:r>
              <a:rPr lang="en-US" sz="1800" dirty="0" err="1"/>
              <a:t>Pemberian</a:t>
            </a:r>
            <a:r>
              <a:rPr lang="en-US" sz="1800" dirty="0"/>
              <a:t> </a:t>
            </a:r>
            <a:r>
              <a:rPr lang="en-US" sz="1800" dirty="0" err="1"/>
              <a:t>sesama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rangka</a:t>
            </a:r>
            <a:r>
              <a:rPr lang="en-US" sz="1800" dirty="0"/>
              <a:t> </a:t>
            </a:r>
            <a:r>
              <a:rPr lang="en-US" sz="1800" dirty="0" err="1"/>
              <a:t>pisah</a:t>
            </a:r>
            <a:r>
              <a:rPr lang="en-US" sz="1800" dirty="0"/>
              <a:t> </a:t>
            </a:r>
            <a:r>
              <a:rPr lang="en-US" sz="1800" dirty="0" err="1"/>
              <a:t>sambut</a:t>
            </a:r>
            <a:r>
              <a:rPr lang="en-US" sz="1800" dirty="0"/>
              <a:t>, </a:t>
            </a:r>
            <a:r>
              <a:rPr lang="en-US" sz="1800" dirty="0" err="1"/>
              <a:t>pensiun</a:t>
            </a:r>
            <a:r>
              <a:rPr lang="en-US" sz="1800" dirty="0"/>
              <a:t>, </a:t>
            </a:r>
            <a:r>
              <a:rPr lang="en-US" sz="1800" dirty="0" err="1"/>
              <a:t>promosi</a:t>
            </a:r>
            <a:r>
              <a:rPr lang="en-US" sz="1800" dirty="0"/>
              <a:t> </a:t>
            </a:r>
            <a:r>
              <a:rPr lang="en-US" sz="1800" dirty="0" err="1"/>
              <a:t>jabatan</a:t>
            </a:r>
            <a:r>
              <a:rPr lang="en-US" sz="1800" dirty="0"/>
              <a:t>, dan </a:t>
            </a:r>
            <a:r>
              <a:rPr lang="en-US" sz="1800" dirty="0" err="1"/>
              <a:t>ulang</a:t>
            </a:r>
            <a:r>
              <a:rPr lang="en-US" sz="1800" dirty="0"/>
              <a:t> </a:t>
            </a:r>
            <a:r>
              <a:rPr lang="en-US" sz="1800" dirty="0" err="1"/>
              <a:t>tahun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uang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berbentuk</a:t>
            </a:r>
            <a:r>
              <a:rPr lang="en-US" sz="1800" dirty="0"/>
              <a:t> </a:t>
            </a:r>
            <a:r>
              <a:rPr lang="en-US" sz="1800" dirty="0" err="1"/>
              <a:t>setara</a:t>
            </a:r>
            <a:r>
              <a:rPr lang="en-US" sz="1800" dirty="0"/>
              <a:t> uang, paling </a:t>
            </a:r>
            <a:r>
              <a:rPr lang="en-US" sz="1800" dirty="0" err="1"/>
              <a:t>banyak</a:t>
            </a:r>
            <a:r>
              <a:rPr lang="en-US" sz="1800" dirty="0"/>
              <a:t> Rp300 </a:t>
            </a:r>
            <a:r>
              <a:rPr lang="en-US" sz="1800" dirty="0" err="1"/>
              <a:t>ribu</a:t>
            </a:r>
            <a:r>
              <a:rPr lang="en-US" sz="1800" dirty="0"/>
              <a:t> per </a:t>
            </a:r>
            <a:r>
              <a:rPr lang="en-US" sz="1800" dirty="0" err="1"/>
              <a:t>pemberian</a:t>
            </a:r>
            <a:r>
              <a:rPr lang="en-US" sz="1800" dirty="0"/>
              <a:t> per orang </a:t>
            </a:r>
            <a:r>
              <a:rPr lang="en-US" sz="1800" dirty="0" err="1"/>
              <a:t>dengan</a:t>
            </a:r>
            <a:r>
              <a:rPr lang="en-US" sz="1800" dirty="0"/>
              <a:t> total </a:t>
            </a:r>
            <a:r>
              <a:rPr lang="en-US" sz="1800" dirty="0" err="1"/>
              <a:t>pemberian</a:t>
            </a:r>
            <a:r>
              <a:rPr lang="en-US" sz="1800" dirty="0"/>
              <a:t> Rp1 </a:t>
            </a:r>
            <a:r>
              <a:rPr lang="en-US" sz="1800" dirty="0" err="1"/>
              <a:t>juta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1 </a:t>
            </a:r>
            <a:r>
              <a:rPr lang="en-US" sz="1800" dirty="0" err="1"/>
              <a:t>tahun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pemberi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568325" indent="-457200">
              <a:buClr>
                <a:schemeClr val="tx1"/>
              </a:buClr>
              <a:buNone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9. 	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Pemberian sesama Pegawai dalam bentuk cek, bilyet giro, saham, deposito, voucher, pulsa, dll paling banyak Rp200 ribu per pemberian per orang dengan total pemberian maks Rp1 juta dalam 1 tahun dari pemberi yang sama.</a:t>
            </a:r>
          </a:p>
          <a:p>
            <a:pPr marL="568325" indent="-457200">
              <a:buClr>
                <a:schemeClr val="tx1"/>
              </a:buClr>
              <a:buNone/>
            </a:pPr>
            <a:r>
              <a:rPr lang="en-US" sz="1800" dirty="0"/>
              <a:t>10.	</a:t>
            </a:r>
            <a:r>
              <a:rPr lang="id-ID" sz="1800" dirty="0"/>
              <a:t>Hidangan atau sajian yang berlaku umum.</a:t>
            </a:r>
          </a:p>
          <a:p>
            <a:pPr marL="568325" indent="-457200">
              <a:buClr>
                <a:schemeClr val="tx1"/>
              </a:buClr>
              <a:buNone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11.	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Prestasi akademis atau non akademis yang diikuti dengan menggunakan biaya sendiri seperti kejuaraan, perlombaan, kompetisi yang tidak terkait kedinasan.</a:t>
            </a:r>
          </a:p>
        </p:txBody>
      </p:sp>
      <p:sp>
        <p:nvSpPr>
          <p:cNvPr id="13" name="Delay 12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Bent Arrow 13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1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4880">
            <a:off x="6824670" y="4183045"/>
            <a:ext cx="1863316" cy="1397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492" y="5657233"/>
            <a:ext cx="2231135" cy="79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1268762"/>
            <a:ext cx="6183330" cy="5459297"/>
          </a:xfrm>
          <a:gradFill flip="none" rotWithShape="1">
            <a:gsLst>
              <a:gs pos="0">
                <a:srgbClr val="003300"/>
              </a:gs>
              <a:gs pos="72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568325" indent="-438150">
              <a:buClr>
                <a:schemeClr val="tx1"/>
              </a:buClr>
              <a:buNone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12.	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Keuntungan atau bunga dari penempatan dana, investasi atau kepemilikan saham pribadi yang berlaku umum.</a:t>
            </a:r>
          </a:p>
          <a:p>
            <a:pPr marL="568325" indent="-438150">
              <a:buClr>
                <a:schemeClr val="tx1"/>
              </a:buClr>
              <a:buNone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13.	</a:t>
            </a:r>
            <a:r>
              <a:rPr lang="id-ID" sz="1800" dirty="0">
                <a:latin typeface="Calibri" charset="0"/>
                <a:ea typeface="Calibri" charset="0"/>
                <a:cs typeface="Calibri" charset="0"/>
              </a:rPr>
              <a:t>Manfaat bagi seluruh peserta koperasi pegawai berdasarkan keanggotaan koperasi pegawai negeri yang berlaku umum.</a:t>
            </a:r>
          </a:p>
          <a:p>
            <a:pPr marL="568325" indent="-438150">
              <a:buClr>
                <a:schemeClr val="tx1"/>
              </a:buClr>
              <a:buNone/>
            </a:pPr>
            <a:r>
              <a:rPr lang="en-US" sz="18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14.	</a:t>
            </a:r>
            <a:r>
              <a:rPr lang="id-ID" sz="18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Goody bag/gimmick</a:t>
            </a:r>
            <a:r>
              <a:rPr lang="id-ID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atau seminar kit yang diperoleh dari keikutsertaan dalam kegiatan resmi kedinasan seperti rapat, seminar, </a:t>
            </a:r>
            <a:r>
              <a:rPr lang="id-ID" sz="18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workshop</a:t>
            </a:r>
            <a:r>
              <a:rPr lang="id-ID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, konferensi, pelatihan, atau kegiatan lain sejenis yang berlaku umum dengan nilai sesuai ketentuan.</a:t>
            </a:r>
          </a:p>
          <a:p>
            <a:pPr marL="568325" indent="-43815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15.	</a:t>
            </a:r>
            <a:r>
              <a:rPr lang="id-ID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Penerimaan hadiah atau tunjangan, baik berupa uang atau barang yang ada kaitannya dengan peningkatan prestasi kerja yang diberikan oleh Pemerintah sesuai dengan peraturan perundang-undangan yang berlaku.</a:t>
            </a:r>
          </a:p>
          <a:p>
            <a:pPr marL="130175" indent="0">
              <a:buClr>
                <a:schemeClr val="tx1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16.	</a:t>
            </a:r>
            <a:r>
              <a:rPr lang="id-ID"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...</a:t>
            </a:r>
          </a:p>
        </p:txBody>
      </p:sp>
      <p:sp>
        <p:nvSpPr>
          <p:cNvPr id="10" name="Delay 9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7016" y="246446"/>
            <a:ext cx="8280920" cy="7712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208" y="2913043"/>
            <a:ext cx="1885466" cy="1403853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6826">
            <a:off x="6661632" y="1298876"/>
            <a:ext cx="2273300" cy="1706567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Bent Arrow 14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66260" y="1268760"/>
            <a:ext cx="6196582" cy="5432142"/>
          </a:xfrm>
          <a:gradFill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7850" indent="-457200">
              <a:buClr>
                <a:schemeClr val="tx1"/>
              </a:buClr>
              <a:buNone/>
            </a:pPr>
            <a:r>
              <a:rPr lang="en-US" sz="2000" dirty="0"/>
              <a:t>16.	</a:t>
            </a:r>
            <a:r>
              <a:rPr lang="en-US" sz="1800" dirty="0" err="1"/>
              <a:t>Diperoleh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kompensasi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profesi</a:t>
            </a:r>
            <a:r>
              <a:rPr lang="en-US" sz="1800" dirty="0"/>
              <a:t> di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kedinasan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tusi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,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konflik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 &amp;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melanggar</a:t>
            </a:r>
            <a:r>
              <a:rPr lang="en-US" sz="1800" dirty="0"/>
              <a:t> </a:t>
            </a:r>
            <a:r>
              <a:rPr lang="en-US" sz="1800" dirty="0" err="1"/>
              <a:t>aturan</a:t>
            </a:r>
            <a:r>
              <a:rPr lang="en-US" sz="1800" dirty="0"/>
              <a:t> internal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.</a:t>
            </a:r>
          </a:p>
          <a:p>
            <a:pPr marL="577850" indent="-457200">
              <a:buClr>
                <a:schemeClr val="tx1"/>
              </a:buClr>
              <a:buNone/>
            </a:pPr>
            <a:r>
              <a:rPr lang="en-US" sz="1800" dirty="0"/>
              <a:t>17. 	</a:t>
            </a:r>
            <a:r>
              <a:rPr lang="en-US" sz="1800" dirty="0" err="1"/>
              <a:t>Fasilitas</a:t>
            </a:r>
            <a:r>
              <a:rPr lang="en-US" sz="1800" dirty="0"/>
              <a:t> </a:t>
            </a:r>
            <a:r>
              <a:rPr lang="en-US" sz="1800" dirty="0" err="1"/>
              <a:t>transportasi</a:t>
            </a:r>
            <a:r>
              <a:rPr lang="en-US" sz="1800" dirty="0"/>
              <a:t>, </a:t>
            </a:r>
            <a:r>
              <a:rPr lang="en-US" sz="1800" dirty="0" err="1"/>
              <a:t>akomodasi</a:t>
            </a:r>
            <a:r>
              <a:rPr lang="en-US" sz="1800" dirty="0"/>
              <a:t>, </a:t>
            </a:r>
            <a:r>
              <a:rPr lang="en-US" sz="1800" dirty="0" err="1"/>
              <a:t>uang</a:t>
            </a:r>
            <a:r>
              <a:rPr lang="en-US" sz="1800" dirty="0"/>
              <a:t> </a:t>
            </a:r>
            <a:r>
              <a:rPr lang="en-US" sz="1800" dirty="0" err="1"/>
              <a:t>saku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/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jamuan</a:t>
            </a:r>
            <a:r>
              <a:rPr lang="en-US" sz="1800" dirty="0"/>
              <a:t> </a:t>
            </a:r>
            <a:r>
              <a:rPr lang="en-US" sz="1800" dirty="0" err="1"/>
              <a:t>makan</a:t>
            </a:r>
            <a:r>
              <a:rPr lang="en-US" sz="1800" dirty="0"/>
              <a:t>, yang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lembaga</a:t>
            </a:r>
            <a:r>
              <a:rPr lang="en-US" sz="1800" dirty="0"/>
              <a:t> lain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penunjukan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penugasan</a:t>
            </a:r>
            <a:r>
              <a:rPr lang="en-US" sz="1800" dirty="0"/>
              <a:t> </a:t>
            </a:r>
            <a:r>
              <a:rPr lang="en-US" sz="1800" dirty="0" err="1"/>
              <a:t>resmi</a:t>
            </a:r>
            <a:r>
              <a:rPr lang="en-US" sz="1800" dirty="0"/>
              <a:t> yang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dialokasikan</a:t>
            </a:r>
            <a:r>
              <a:rPr lang="en-US" sz="1800" dirty="0"/>
              <a:t> </a:t>
            </a:r>
            <a:r>
              <a:rPr lang="en-US" sz="1800" dirty="0" err="1"/>
              <a:t>anggarannya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unit </a:t>
            </a:r>
            <a:r>
              <a:rPr lang="en-US" sz="1800" dirty="0" err="1"/>
              <a:t>kerjanya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Benturan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.</a:t>
            </a:r>
          </a:p>
          <a:p>
            <a:pPr marL="577850" indent="-457200">
              <a:buClr>
                <a:schemeClr val="tx1"/>
              </a:buClr>
              <a:buNone/>
            </a:pPr>
            <a:r>
              <a:rPr lang="en-US" sz="1800" dirty="0"/>
              <a:t>18. 	</a:t>
            </a:r>
            <a:r>
              <a:rPr lang="en-US" sz="1800" dirty="0" err="1"/>
              <a:t>Plakat</a:t>
            </a:r>
            <a:r>
              <a:rPr lang="en-US" sz="1800" dirty="0"/>
              <a:t>, </a:t>
            </a:r>
            <a:r>
              <a:rPr lang="en-US" sz="1800" dirty="0" err="1"/>
              <a:t>vandel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cinderamata </a:t>
            </a:r>
            <a:r>
              <a:rPr lang="en-US" sz="1800" dirty="0" err="1"/>
              <a:t>lainnya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panitia</a:t>
            </a:r>
            <a:r>
              <a:rPr lang="en-US" sz="1800" dirty="0"/>
              <a:t> seminar, </a:t>
            </a:r>
            <a:r>
              <a:rPr lang="en-US" sz="1800" dirty="0" err="1"/>
              <a:t>lokakarya</a:t>
            </a:r>
            <a:r>
              <a:rPr lang="en-US" sz="1800" dirty="0"/>
              <a:t>, </a:t>
            </a:r>
            <a:r>
              <a:rPr lang="en-US" sz="1800" dirty="0" err="1"/>
              <a:t>konferensi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sejenis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instansi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lembaga</a:t>
            </a:r>
            <a:r>
              <a:rPr lang="en-US" sz="1800" dirty="0"/>
              <a:t> lain yang </a:t>
            </a:r>
            <a:r>
              <a:rPr lang="en-US" sz="1800" dirty="0" err="1"/>
              <a:t>diterima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Pegawai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wakil </a:t>
            </a:r>
            <a:r>
              <a:rPr lang="en-US" sz="1800" dirty="0" err="1"/>
              <a:t>resmi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instansi</a:t>
            </a:r>
            <a:r>
              <a:rPr lang="en-US" sz="1800" dirty="0"/>
              <a:t>.</a:t>
            </a:r>
          </a:p>
          <a:p>
            <a:pPr marL="577850" indent="-457200">
              <a:buClr>
                <a:schemeClr val="tx1"/>
              </a:buClr>
              <a:buNone/>
            </a:pPr>
            <a:r>
              <a:rPr lang="en-US" sz="1800" dirty="0"/>
              <a:t>19. </a:t>
            </a:r>
            <a:r>
              <a:rPr lang="mr-IN" sz="1800" dirty="0"/>
              <a:t>…</a:t>
            </a:r>
            <a:endParaRPr lang="id-ID" sz="1800" dirty="0"/>
          </a:p>
        </p:txBody>
      </p:sp>
      <p:sp>
        <p:nvSpPr>
          <p:cNvPr id="10" name="Delay 9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209467"/>
            <a:ext cx="8280920" cy="7712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2226">
            <a:off x="6623720" y="4725144"/>
            <a:ext cx="2232248" cy="1800200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04618">
            <a:off x="6595292" y="3245526"/>
            <a:ext cx="2289109" cy="1279087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517" y="1570138"/>
            <a:ext cx="2011040" cy="1506339"/>
          </a:xfrm>
          <a:prstGeom prst="rect">
            <a:avLst/>
          </a:prstGeom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ent Arrow 13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80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0070C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892">
            <a:off x="6754790" y="2503825"/>
            <a:ext cx="2170536" cy="1603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836" y="4473803"/>
            <a:ext cx="3636108" cy="129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1340770"/>
            <a:ext cx="6183330" cy="4896543"/>
          </a:xfrm>
          <a:gradFill>
            <a:gsLst>
              <a:gs pos="0">
                <a:srgbClr val="003300"/>
              </a:gs>
              <a:gs pos="71000">
                <a:srgbClr val="17882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77850" indent="-434975">
              <a:buClr>
                <a:schemeClr val="tx1"/>
              </a:buClr>
              <a:buNone/>
            </a:pPr>
            <a:r>
              <a:rPr lang="en-US" sz="2000" dirty="0"/>
              <a:t>19. </a:t>
            </a:r>
            <a:r>
              <a:rPr lang="id-ID" sz="2000" dirty="0"/>
              <a:t>Hadiah dari kontes/kompetisi terbuka yang diselenggarakan instansi/lembaga lain berdasarkan penunjukan/penugasan resmi.</a:t>
            </a:r>
          </a:p>
          <a:p>
            <a:pPr marL="577850" indent="-434975">
              <a:buClr>
                <a:schemeClr val="tx1"/>
              </a:buClr>
              <a:buNone/>
            </a:pPr>
            <a:r>
              <a:rPr lang="en-US" sz="2000" dirty="0"/>
              <a:t>20. </a:t>
            </a:r>
            <a:r>
              <a:rPr lang="id-ID" sz="2000" dirty="0"/>
              <a:t>Penerimaan honor dan/atau insentif sebagai kompensasi atas pelaksanaan tugas sebagai pembicara, narasumber, konsultan dan fungsi serupa lainnya (tidak termasuk pemeriksaan, audit, reviu, evaluasi, dan/atau pemantauan) yang diterima oleh Pegawai dari instansi/lembaga lain berdasarkan penunjukan/penugasan resmi.</a:t>
            </a:r>
          </a:p>
        </p:txBody>
      </p:sp>
      <p:sp>
        <p:nvSpPr>
          <p:cNvPr id="10" name="Delay 9"/>
          <p:cNvSpPr/>
          <p:nvPr/>
        </p:nvSpPr>
        <p:spPr>
          <a:xfrm flipH="1">
            <a:off x="8567936" y="229277"/>
            <a:ext cx="576064" cy="576064"/>
          </a:xfrm>
          <a:prstGeom prst="flowChartDela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209467"/>
            <a:ext cx="8280920" cy="7712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BENTUK</a:t>
            </a:r>
            <a: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br>
              <a:rPr lang="id-ID" sz="3200" b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id-ID" sz="3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TIDAK WAJIB DILAPORKAN</a:t>
            </a:r>
          </a:p>
        </p:txBody>
      </p:sp>
      <p:sp>
        <p:nvSpPr>
          <p:cNvPr id="14" name="Bent Arrow 13"/>
          <p:cNvSpPr/>
          <p:nvPr/>
        </p:nvSpPr>
        <p:spPr>
          <a:xfrm rot="10800000">
            <a:off x="6310958" y="1052736"/>
            <a:ext cx="928437" cy="949368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3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70" y="268429"/>
            <a:ext cx="748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PEMBERIAN ATAS </a:t>
            </a:r>
            <a:r>
              <a:rPr lang="en-US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PERMINTAAN</a:t>
            </a:r>
            <a:endParaRPr lang="id-ID" sz="3200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39649" y="1093962"/>
            <a:ext cx="5976664" cy="1795943"/>
          </a:xfrm>
          <a:prstGeom prst="roundRect">
            <a:avLst>
              <a:gd name="adj" fmla="val 1094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400" dirty="0">
                <a:solidFill>
                  <a:prstClr val="black"/>
                </a:solidFill>
              </a:rPr>
              <a:t>Apa yang harus dilakukan </a:t>
            </a:r>
          </a:p>
          <a:p>
            <a:pPr lvl="0" algn="ctr"/>
            <a:r>
              <a:rPr lang="id-ID" sz="2800" dirty="0">
                <a:solidFill>
                  <a:srgbClr val="C00000"/>
                </a:solidFill>
              </a:rPr>
              <a:t>apabila Pegawai “diminta” </a:t>
            </a:r>
          </a:p>
          <a:p>
            <a:pPr lvl="0" algn="ctr"/>
            <a:r>
              <a:rPr lang="id-ID" sz="2400" dirty="0">
                <a:solidFill>
                  <a:prstClr val="black"/>
                </a:solidFill>
              </a:rPr>
              <a:t>oleh Atasan Langsung untuk </a:t>
            </a:r>
          </a:p>
          <a:p>
            <a:pPr lvl="0" algn="ctr"/>
            <a:r>
              <a:rPr lang="id-ID" sz="2400" dirty="0">
                <a:solidFill>
                  <a:prstClr val="black"/>
                </a:solidFill>
              </a:rPr>
              <a:t>memberikan hadiah/cinderamata/hiburan?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54003" y="3068960"/>
            <a:ext cx="5976664" cy="158417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Pegawai </a:t>
            </a:r>
            <a:r>
              <a:rPr lang="id-ID" sz="2400" dirty="0">
                <a:solidFill>
                  <a:srgbClr val="C00000"/>
                </a:solidFill>
              </a:rPr>
              <a:t>wajib menolak</a:t>
            </a:r>
            <a:r>
              <a:rPr lang="id-ID" sz="2400" dirty="0"/>
              <a:t> </a:t>
            </a:r>
            <a:r>
              <a:rPr lang="id-ID" sz="2400" dirty="0">
                <a:solidFill>
                  <a:schemeClr val="tx1"/>
                </a:solidFill>
              </a:rPr>
              <a:t>dengan memberikan penjelasan mengenai kebijakan dan aturan gratifikasi yang berlaku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54003" y="4832195"/>
            <a:ext cx="5976664" cy="1852071"/>
          </a:xfrm>
          <a:prstGeom prst="roundRect">
            <a:avLst>
              <a:gd name="adj" fmla="val 1094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Apabila permintaan </a:t>
            </a:r>
            <a:r>
              <a:rPr lang="id-ID" sz="2400" dirty="0" err="1">
                <a:solidFill>
                  <a:schemeClr val="tx1"/>
                </a:solidFill>
              </a:rPr>
              <a:t>tsb</a:t>
            </a:r>
            <a:r>
              <a:rPr lang="id-ID" sz="2400" dirty="0">
                <a:solidFill>
                  <a:schemeClr val="tx1"/>
                </a:solidFill>
              </a:rPr>
              <a:t> mengarah pada </a:t>
            </a:r>
            <a:r>
              <a:rPr lang="id-ID" sz="2400" dirty="0">
                <a:solidFill>
                  <a:srgbClr val="C00000"/>
                </a:solidFill>
              </a:rPr>
              <a:t>pemerasan</a:t>
            </a:r>
            <a:r>
              <a:rPr lang="id-ID" sz="2400" dirty="0">
                <a:solidFill>
                  <a:schemeClr val="tx1"/>
                </a:solidFill>
              </a:rPr>
              <a:t> dan/atau </a:t>
            </a:r>
            <a:r>
              <a:rPr lang="id-ID" sz="2400" dirty="0">
                <a:solidFill>
                  <a:srgbClr val="C00000"/>
                </a:solidFill>
              </a:rPr>
              <a:t>pemaksaan</a:t>
            </a:r>
            <a:r>
              <a:rPr lang="id-ID" sz="2400" dirty="0">
                <a:solidFill>
                  <a:schemeClr val="tx1"/>
                </a:solidFill>
              </a:rPr>
              <a:t>, maka Pegawai segera melaporkannya kepada </a:t>
            </a:r>
          </a:p>
          <a:p>
            <a:pPr algn="ctr"/>
            <a:r>
              <a:rPr lang="id-ID" sz="2400" dirty="0">
                <a:solidFill>
                  <a:schemeClr val="tx1"/>
                </a:solidFill>
              </a:rPr>
              <a:t>UPG.</a:t>
            </a:r>
          </a:p>
        </p:txBody>
      </p:sp>
      <p:cxnSp>
        <p:nvCxnSpPr>
          <p:cNvPr id="5" name="Curved Connector 4"/>
          <p:cNvCxnSpPr>
            <a:stCxn id="2" idx="3"/>
            <a:endCxn id="3" idx="3"/>
          </p:cNvCxnSpPr>
          <p:nvPr/>
        </p:nvCxnSpPr>
        <p:spPr>
          <a:xfrm>
            <a:off x="7416313" y="1991932"/>
            <a:ext cx="14354" cy="1869116"/>
          </a:xfrm>
          <a:prstGeom prst="curvedConnector3">
            <a:avLst>
              <a:gd name="adj1" fmla="val 6189299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3" idx="1"/>
            <a:endCxn id="9" idx="1"/>
          </p:cNvCxnSpPr>
          <p:nvPr/>
        </p:nvCxnSpPr>
        <p:spPr>
          <a:xfrm rot="10800000" flipV="1">
            <a:off x="1454003" y="3861049"/>
            <a:ext cx="12700" cy="1897181"/>
          </a:xfrm>
          <a:prstGeom prst="curvedConnector3">
            <a:avLst>
              <a:gd name="adj1" fmla="val 6670583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94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1288" y="4010482"/>
            <a:ext cx="3374835" cy="25584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 anchor="ctr">
            <a:normAutofit/>
          </a:bodyPr>
          <a:lstStyle/>
          <a:p>
            <a:pPr algn="ctr"/>
            <a:r>
              <a:rPr lang="id-ID" sz="2400" dirty="0">
                <a:solidFill>
                  <a:prstClr val="black"/>
                </a:solidFill>
              </a:rPr>
              <a:t>Benda Gratifikasi</a:t>
            </a:r>
          </a:p>
          <a:p>
            <a:pPr algn="ctr"/>
            <a:r>
              <a:rPr lang="id-ID" sz="2400" b="1" u="sng" dirty="0"/>
              <a:t>wajib disimpan </a:t>
            </a:r>
            <a:r>
              <a:rPr lang="id-ID" sz="2400" b="1" u="sng" dirty="0">
                <a:solidFill>
                  <a:prstClr val="black"/>
                </a:solidFill>
              </a:rPr>
              <a:t>oleh Pelapor</a:t>
            </a:r>
            <a:r>
              <a:rPr lang="id-ID" sz="2400" dirty="0">
                <a:solidFill>
                  <a:prstClr val="black"/>
                </a:solidFill>
              </a:rPr>
              <a:t> sampai status benda tersebut ditetapkan oleh UPG/KPK.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909" y="3713256"/>
            <a:ext cx="3676497" cy="2855646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normAutofit lnSpcReduction="10000"/>
          </a:bodyPr>
          <a:lstStyle/>
          <a:p>
            <a:pPr algn="ctr"/>
            <a:r>
              <a:rPr lang="id-ID" sz="2400" b="1" dirty="0">
                <a:solidFill>
                  <a:prstClr val="black"/>
                </a:solidFill>
              </a:rPr>
              <a:t>Benda gratifikasi</a:t>
            </a:r>
          </a:p>
          <a:p>
            <a:pPr algn="ctr"/>
            <a:r>
              <a:rPr lang="id-ID" sz="2400" b="1" dirty="0">
                <a:solidFill>
                  <a:prstClr val="black"/>
                </a:solidFill>
              </a:rPr>
              <a:t>yang </a:t>
            </a:r>
            <a:r>
              <a:rPr lang="id-ID" sz="2400" b="1" u="sng" dirty="0"/>
              <a:t>sifatnya mudah rusak </a:t>
            </a:r>
            <a:r>
              <a:rPr lang="id-ID" sz="2400" b="1" dirty="0"/>
              <a:t>(</a:t>
            </a:r>
            <a:r>
              <a:rPr lang="id-ID" sz="2400" b="1" dirty="0">
                <a:solidFill>
                  <a:prstClr val="black"/>
                </a:solidFill>
              </a:rPr>
              <a:t>makanan/minuman)</a:t>
            </a:r>
            <a:r>
              <a:rPr lang="id-ID" sz="2400" dirty="0">
                <a:solidFill>
                  <a:prstClr val="black"/>
                </a:solidFill>
              </a:rPr>
              <a:t>, </a:t>
            </a:r>
            <a:endParaRPr lang="id-ID" sz="2400" b="1" dirty="0">
              <a:solidFill>
                <a:schemeClr val="bg1"/>
              </a:solidFill>
            </a:endParaRPr>
          </a:p>
          <a:p>
            <a:pPr algn="ctr"/>
            <a:r>
              <a:rPr lang="id-ID" sz="2400" dirty="0">
                <a:solidFill>
                  <a:prstClr val="black"/>
                </a:solidFill>
              </a:rPr>
              <a:t>Benda tersebut dapat</a:t>
            </a:r>
          </a:p>
          <a:p>
            <a:pPr algn="ctr"/>
            <a:r>
              <a:rPr lang="id-ID" sz="2400" dirty="0">
                <a:solidFill>
                  <a:prstClr val="black"/>
                </a:solidFill>
              </a:rPr>
              <a:t>diserahkan ke </a:t>
            </a:r>
            <a:r>
              <a:rPr lang="id-ID" sz="2400" dirty="0">
                <a:solidFill>
                  <a:srgbClr val="C00000"/>
                </a:solidFill>
              </a:rPr>
              <a:t>lembaga</a:t>
            </a:r>
          </a:p>
          <a:p>
            <a:pPr algn="ctr"/>
            <a:r>
              <a:rPr lang="id-ID" sz="2400" dirty="0">
                <a:solidFill>
                  <a:srgbClr val="C00000"/>
                </a:solidFill>
              </a:rPr>
              <a:t>sosial</a:t>
            </a:r>
            <a:r>
              <a:rPr lang="id-ID" sz="2400" dirty="0">
                <a:solidFill>
                  <a:prstClr val="black"/>
                </a:solidFill>
              </a:rPr>
              <a:t> atau </a:t>
            </a:r>
            <a:r>
              <a:rPr lang="id-ID" sz="2400" dirty="0">
                <a:solidFill>
                  <a:srgbClr val="C00000"/>
                </a:solidFill>
              </a:rPr>
              <a:t>pihak yang lebih membutuhkan</a:t>
            </a:r>
            <a:r>
              <a:rPr lang="id-ID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8484">
            <a:off x="696916" y="1897064"/>
            <a:ext cx="2898087" cy="174014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14300" dist="50800" dir="2700000" sx="99000" sy="99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1847">
            <a:off x="6051770" y="1265748"/>
            <a:ext cx="2583559" cy="258355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21243694">
            <a:off x="4524943" y="2943611"/>
            <a:ext cx="1919849" cy="1200329"/>
          </a:xfrm>
          <a:prstGeom prst="rect">
            <a:avLst/>
          </a:prstGeom>
          <a:solidFill>
            <a:srgbClr val="7030A0"/>
          </a:solidFill>
          <a:effectLst>
            <a:outerShdw blurRad="50800" dist="50800" dir="5400000" algn="c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Jika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tidak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mudah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rusak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60325" y="329688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PERLAKUAN TERHADAP </a:t>
            </a: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BENDA GRATIFIKASI</a:t>
            </a:r>
            <a:b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YANG DITERIMA</a:t>
            </a:r>
          </a:p>
        </p:txBody>
      </p:sp>
    </p:spTree>
    <p:extLst>
      <p:ext uri="{BB962C8B-B14F-4D97-AF65-F5344CB8AC3E}">
        <p14:creationId xmlns:p14="http://schemas.microsoft.com/office/powerpoint/2010/main" val="14438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0" y="116633"/>
            <a:ext cx="8496943" cy="1008112"/>
          </a:xfrm>
        </p:spPr>
        <p:txBody>
          <a:bodyPr>
            <a:normAutofit/>
          </a:bodyPr>
          <a:lstStyle/>
          <a:p>
            <a:pPr algn="ctr"/>
            <a:r>
              <a:rPr lang="id-ID" sz="31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UNIT PENGENDALIAN GRATIFIKASI </a:t>
            </a:r>
            <a:endParaRPr lang="id-ID" sz="27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3854" y="988860"/>
            <a:ext cx="751629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UPG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id-ID" sz="2400" dirty="0"/>
              <a:t>menjalankan fungsi pengendalian gratifikasi di lingkungan Pemerintah Daerah</a:t>
            </a:r>
            <a:r>
              <a:rPr lang="en-US" sz="2400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11560" y="2976633"/>
            <a:ext cx="8173467" cy="3764734"/>
          </a:xfrm>
          <a:prstGeom prst="roundRect">
            <a:avLst>
              <a:gd name="adj" fmla="val 708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menerima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menganalisis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, dan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mengadministrasikan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laporan</a:t>
            </a:r>
            <a:r>
              <a:rPr lang="en-US" sz="2200" dirty="0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penerimaan</a:t>
            </a:r>
            <a:r>
              <a:rPr lang="id-ID" sz="2200" dirty="0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Gratifikasi 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dari Pegawai Negeri, Penyelenggara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Negara di Daerah,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atau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pejabat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publik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lainnya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  <a:endParaRPr lang="id-ID" sz="2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menerima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dan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mengadministrasikan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laporan</a:t>
            </a:r>
            <a:r>
              <a:rPr lang="id-ID" sz="2400" dirty="0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penolakan</a:t>
            </a:r>
            <a:r>
              <a:rPr lang="en-US" sz="2400" dirty="0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Gratifikasi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dalam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hal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Pegawai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Negeri,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Penyelenggara Negara di Daerah atau pejabat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publik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lainnya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melaporkan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penolakan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Gratifikasi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  <a:endParaRPr lang="id-ID" sz="2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meneruskan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laporan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penerimaan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Gratifikasi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KPK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fi-FI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melaporkan rekapitulasi laporan penerimaan dan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penolakan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Gratifikasi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secara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periodik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kepada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KPK</a:t>
            </a:r>
            <a:r>
              <a:rPr lang="id-ID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" name="Terminator 5"/>
          <p:cNvSpPr/>
          <p:nvPr/>
        </p:nvSpPr>
        <p:spPr>
          <a:xfrm>
            <a:off x="288134" y="2032710"/>
            <a:ext cx="2232248" cy="943923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Wewenang UPG</a:t>
            </a:r>
          </a:p>
        </p:txBody>
      </p:sp>
    </p:spTree>
    <p:extLst>
      <p:ext uri="{BB962C8B-B14F-4D97-AF65-F5344CB8AC3E}">
        <p14:creationId xmlns:p14="http://schemas.microsoft.com/office/powerpoint/2010/main" val="2781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30" y="116633"/>
            <a:ext cx="8496943" cy="1008112"/>
          </a:xfrm>
        </p:spPr>
        <p:txBody>
          <a:bodyPr>
            <a:normAutofit/>
          </a:bodyPr>
          <a:lstStyle/>
          <a:p>
            <a:pPr algn="ctr"/>
            <a:r>
              <a:rPr lang="id-ID" sz="31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UNIT PENGENDALIAN GRATIFIKASI </a:t>
            </a:r>
            <a:endParaRPr lang="id-ID" sz="27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572" y="2066387"/>
            <a:ext cx="7704856" cy="4458957"/>
          </a:xfrm>
          <a:prstGeom prst="roundRect">
            <a:avLst>
              <a:gd name="adj" fmla="val 7083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 startAt="5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menyampaikan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hasil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pengelolaan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laporan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penerimaan dan penolakan Gratifikasi dan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usulan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kebijakan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Pengendalian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Gratifikasi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kepada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pimpinan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instansi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masing-masing;</a:t>
            </a: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melakukan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sosialisasi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ketentuan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Gratifikasi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kepada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pihak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internal dan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ekstemal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instansi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pemerintahan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, Badan Usaha Milik Negara, dan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Badan Usaha Milik Daerah;</a:t>
            </a:r>
            <a:endParaRPr lang="id-ID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melakukan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pemeliharaan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barang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Gratifikasi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sv-SE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sampai dengan adanya penetapan status barang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; dan</a:t>
            </a:r>
            <a:endParaRPr lang="id-ID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fi-FI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melakukan pemantauan dan evaluasi dalam</a:t>
            </a:r>
            <a:r>
              <a:rPr lang="id-ID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rangka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pengendalian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Gratifikasi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rminator 5"/>
          <p:cNvSpPr/>
          <p:nvPr/>
        </p:nvSpPr>
        <p:spPr>
          <a:xfrm>
            <a:off x="611560" y="1052736"/>
            <a:ext cx="2232248" cy="943923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Wewenang UPG</a:t>
            </a:r>
          </a:p>
        </p:txBody>
      </p:sp>
    </p:spTree>
    <p:extLst>
      <p:ext uri="{BB962C8B-B14F-4D97-AF65-F5344CB8AC3E}">
        <p14:creationId xmlns:p14="http://schemas.microsoft.com/office/powerpoint/2010/main" val="42370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MEKANISME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 PELAPORAN GRATIFIKASI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24755" y="1886371"/>
            <a:ext cx="2591988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</a:rPr>
              <a:t>Dilaporkan kepada KPK paling lambat </a:t>
            </a:r>
            <a:r>
              <a:rPr lang="id-ID" sz="2000" b="1" dirty="0">
                <a:solidFill>
                  <a:schemeClr val="bg1"/>
                </a:solidFill>
              </a:rPr>
              <a:t>30 hari kerja </a:t>
            </a:r>
            <a:r>
              <a:rPr lang="id-ID" sz="2000" dirty="0">
                <a:solidFill>
                  <a:schemeClr val="bg1"/>
                </a:solidFill>
              </a:rPr>
              <a:t>sejak terjadinya gratifikasi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2162" y="1885564"/>
            <a:ext cx="3404033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/>
              <a:t>Pegawai melaporkan gratifikasi apabila telah </a:t>
            </a:r>
            <a:r>
              <a:rPr lang="id-ID" sz="2000" b="1" dirty="0"/>
              <a:t>menolak</a:t>
            </a:r>
            <a:r>
              <a:rPr lang="id-ID" sz="2000" dirty="0"/>
              <a:t>, </a:t>
            </a:r>
            <a:r>
              <a:rPr lang="id-ID" sz="2000" b="1" dirty="0"/>
              <a:t>menerima</a:t>
            </a:r>
            <a:r>
              <a:rPr lang="id-ID" sz="2000" dirty="0"/>
              <a:t>, dan/atau </a:t>
            </a:r>
            <a:r>
              <a:rPr lang="id-ID" sz="2000" b="1" dirty="0"/>
              <a:t>memberikan</a:t>
            </a:r>
            <a:r>
              <a:rPr lang="id-ID" sz="2000" dirty="0"/>
              <a:t> gratifikasi.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345218" y="918779"/>
            <a:ext cx="2257922" cy="9667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chemeClr val="tx1"/>
                </a:solidFill>
                <a:latin typeface="Calibri" panose="020F0502020204030204" pitchFamily="34" charset="0"/>
              </a:rPr>
              <a:t>PELAPOR </a:t>
            </a: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GRATIFIKASI</a:t>
            </a:r>
            <a:endParaRPr lang="id-ID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547418" y="919051"/>
            <a:ext cx="2146662" cy="966513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KPK</a:t>
            </a:r>
            <a:endParaRPr lang="id-ID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3544231" y="988773"/>
            <a:ext cx="2055538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</a:rPr>
              <a:t>Lapor</a:t>
            </a:r>
          </a:p>
        </p:txBody>
      </p:sp>
      <p:sp>
        <p:nvSpPr>
          <p:cNvPr id="11" name="Rounded Rectangle 47">
            <a:extLst>
              <a:ext uri="{FF2B5EF4-FFF2-40B4-BE49-F238E27FC236}">
                <a16:creationId xmlns:a16="http://schemas.microsoft.com/office/drawing/2014/main" id="{5237BA4A-7C45-5CF5-0262-0E73410EAFB6}"/>
              </a:ext>
            </a:extLst>
          </p:cNvPr>
          <p:cNvSpPr/>
          <p:nvPr/>
        </p:nvSpPr>
        <p:spPr>
          <a:xfrm>
            <a:off x="1345218" y="4268216"/>
            <a:ext cx="2146662" cy="966513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UPG</a:t>
            </a:r>
            <a:endParaRPr lang="id-ID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BF778-2B08-C3D0-D985-14E7A4B0C67D}"/>
              </a:ext>
            </a:extLst>
          </p:cNvPr>
          <p:cNvSpPr txBox="1"/>
          <p:nvPr/>
        </p:nvSpPr>
        <p:spPr>
          <a:xfrm>
            <a:off x="1122555" y="5234729"/>
            <a:ext cx="2591988" cy="132343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</a:rPr>
              <a:t>Dilaporkan kepada UPG paling lambat </a:t>
            </a:r>
            <a:r>
              <a:rPr lang="id-ID" sz="2000" b="1" dirty="0">
                <a:solidFill>
                  <a:schemeClr val="bg1"/>
                </a:solidFill>
              </a:rPr>
              <a:t>10 hari kerja </a:t>
            </a:r>
            <a:r>
              <a:rPr lang="id-ID" sz="2000" dirty="0">
                <a:solidFill>
                  <a:schemeClr val="bg1"/>
                </a:solidFill>
              </a:rPr>
              <a:t>sejak terjadinya gratifikasi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B787E-F7CA-A8AC-0F41-1677EB4A960C}"/>
              </a:ext>
            </a:extLst>
          </p:cNvPr>
          <p:cNvSpPr txBox="1"/>
          <p:nvPr/>
        </p:nvSpPr>
        <p:spPr>
          <a:xfrm>
            <a:off x="5324755" y="5080840"/>
            <a:ext cx="2591988" cy="163121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</a:rPr>
              <a:t>UPG meneruskan kepada KPK paling lambat </a:t>
            </a:r>
            <a:r>
              <a:rPr lang="id-ID" sz="2000" b="1" dirty="0">
                <a:solidFill>
                  <a:schemeClr val="bg1"/>
                </a:solidFill>
              </a:rPr>
              <a:t>10 hari kerja </a:t>
            </a:r>
            <a:r>
              <a:rPr lang="id-ID" sz="2000" dirty="0">
                <a:solidFill>
                  <a:schemeClr val="bg1"/>
                </a:solidFill>
              </a:rPr>
              <a:t>sejak laporan gratifikasi diterima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4" name="Right Arrow 48">
            <a:extLst>
              <a:ext uri="{FF2B5EF4-FFF2-40B4-BE49-F238E27FC236}">
                <a16:creationId xmlns:a16="http://schemas.microsoft.com/office/drawing/2014/main" id="{A6497280-FF51-5509-16A6-D19C0F32CD63}"/>
              </a:ext>
            </a:extLst>
          </p:cNvPr>
          <p:cNvSpPr/>
          <p:nvPr/>
        </p:nvSpPr>
        <p:spPr>
          <a:xfrm>
            <a:off x="3714543" y="5547017"/>
            <a:ext cx="1610212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ight Arrow 48">
            <a:extLst>
              <a:ext uri="{FF2B5EF4-FFF2-40B4-BE49-F238E27FC236}">
                <a16:creationId xmlns:a16="http://schemas.microsoft.com/office/drawing/2014/main" id="{0FB671B0-A5AA-0C8A-A5BD-81B3151124CF}"/>
              </a:ext>
            </a:extLst>
          </p:cNvPr>
          <p:cNvSpPr/>
          <p:nvPr/>
        </p:nvSpPr>
        <p:spPr>
          <a:xfrm rot="5400000">
            <a:off x="1812457" y="3387631"/>
            <a:ext cx="1323440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bg1"/>
                </a:solidFill>
                <a:latin typeface="Calibri" panose="020F0502020204030204" pitchFamily="34" charset="0"/>
              </a:rPr>
              <a:t>Lapor</a:t>
            </a:r>
          </a:p>
        </p:txBody>
      </p:sp>
    </p:spTree>
    <p:extLst>
      <p:ext uri="{BB962C8B-B14F-4D97-AF65-F5344CB8AC3E}">
        <p14:creationId xmlns:p14="http://schemas.microsoft.com/office/powerpoint/2010/main" val="32934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860586" y="404664"/>
            <a:ext cx="7315200" cy="86409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d-ID" sz="3200" b="1" dirty="0">
                <a:highlight>
                  <a:srgbClr val="FFFF00"/>
                </a:highlight>
                <a:latin typeface="Calibri" charset="0"/>
                <a:ea typeface="Calibri" charset="0"/>
                <a:cs typeface="Calibri" charset="0"/>
              </a:rPr>
              <a:t>DASAR HUKUM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14" y="1700808"/>
            <a:ext cx="8604572" cy="4176463"/>
          </a:xfrm>
        </p:spPr>
        <p:txBody>
          <a:bodyPr>
            <a:normAutofit fontScale="92500" lnSpcReduction="20000"/>
          </a:bodyPr>
          <a:lstStyle/>
          <a:p>
            <a:pPr marL="502920" indent="-457200" algn="just">
              <a:buFont typeface="+mj-lt"/>
              <a:buAutoNum type="arabicPeriod"/>
              <a:defRPr/>
            </a:pP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UU No. 28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1999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tentang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Penyelenggara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Negara yang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Bersih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dan Bebas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dari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KKN</a:t>
            </a:r>
          </a:p>
          <a:p>
            <a:pPr marL="502920" indent="-457200" algn="just">
              <a:buFont typeface="+mj-lt"/>
              <a:buAutoNum type="arabicPeriod"/>
              <a:defRPr/>
            </a:pP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UU No. 31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1999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sebagaimana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diubah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UU 20 </a:t>
            </a:r>
            <a:r>
              <a:rPr lang="es-E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s-ES" sz="2800" dirty="0">
                <a:latin typeface="Calibri" charset="0"/>
                <a:ea typeface="Calibri" charset="0"/>
                <a:cs typeface="Calibri" charset="0"/>
              </a:rPr>
              <a:t> 2001 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Tentang Pemberantasan Tindak Pidana Korupsi</a:t>
            </a:r>
          </a:p>
          <a:p>
            <a:pPr marL="502920" indent="-457200" algn="just">
              <a:buFont typeface="+mj-lt"/>
              <a:buAutoNum type="arabicPeriod"/>
              <a:defRPr/>
            </a:pP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Peraturan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KPK No. 2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2019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tentang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Pelaporan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err="1">
                <a:latin typeface="Calibri" charset="0"/>
                <a:ea typeface="Calibri" charset="0"/>
                <a:cs typeface="Calibri" charset="0"/>
              </a:rPr>
              <a:t>Gratifikasi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marL="502920" indent="-457200" algn="just">
              <a:buFont typeface="+mj-lt"/>
              <a:buAutoNum type="arabicPeriod"/>
              <a:defRPr/>
            </a:pP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Peraturan Bupati Cirebon Nomor 10 Tahun 2021 tentang Pedoman Pengendalian Gratifikasi </a:t>
            </a:r>
            <a:r>
              <a:rPr lang="fi-FI" sz="2800" dirty="0"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fi-FI" sz="2800" dirty="0">
                <a:latin typeface="Calibri" charset="0"/>
                <a:ea typeface="Calibri" charset="0"/>
                <a:cs typeface="Calibri" charset="0"/>
              </a:rPr>
              <a:t> L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ingkungan </a:t>
            </a:r>
            <a:r>
              <a:rPr lang="fi-FI" sz="28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d-ID" sz="2800" dirty="0">
                <a:latin typeface="Calibri" charset="0"/>
                <a:ea typeface="Calibri" charset="0"/>
                <a:cs typeface="Calibri" charset="0"/>
              </a:rPr>
              <a:t>emerintah Kabupaten Cirebon</a:t>
            </a:r>
          </a:p>
        </p:txBody>
      </p:sp>
      <p:sp>
        <p:nvSpPr>
          <p:cNvPr id="5124" name="AutoShape 2" descr="http://cdn.desktopwallpaper4.me/wallpapers/nature/2560x1600/1/113-tree-rings-2560x1600-nature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1800"/>
          </a:p>
        </p:txBody>
      </p:sp>
    </p:spTree>
    <p:extLst>
      <p:ext uri="{BB962C8B-B14F-4D97-AF65-F5344CB8AC3E}">
        <p14:creationId xmlns:p14="http://schemas.microsoft.com/office/powerpoint/2010/main" val="3332844902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PELAPORAN GRATIFIKASI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735" y="904466"/>
            <a:ext cx="8182737" cy="56928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19050" cmpd="dbl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/>
          </a:bodyPr>
          <a:lstStyle/>
          <a:p>
            <a:pPr marL="500063" indent="-433388" algn="just"/>
            <a:r>
              <a:rPr lang="en-US" sz="24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Laporan</a:t>
            </a:r>
            <a:r>
              <a:rPr lang="en-US" sz="2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b="1" dirty="0" err="1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id-ID" sz="2400" b="1" dirty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sekurang-kurangnya</a:t>
            </a:r>
            <a:r>
              <a:rPr lang="en-US" sz="2400" b="1" dirty="0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memuat</a:t>
            </a:r>
            <a:r>
              <a:rPr lang="en-US" sz="24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: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pt-BR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Identitas pelapor berupa Nomor Induk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Kependudukan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nama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alamat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lengkap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dan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nomor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telepon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  <a:endParaRPr lang="id-ID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Informasi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pemberi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Jabatan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pelapor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nl-NL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Tempat dan waktu penerimaan Gratifikasi;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Uraian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jenis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diterima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/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ditolak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</a:t>
            </a:r>
            <a:r>
              <a:rPr lang="en-US" sz="24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</a:t>
            </a:r>
          </a:p>
          <a:p>
            <a:pPr marL="500063" indent="-433388" algn="just"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Nilai Gratifikasi yang diterima/ ditolak;</a:t>
            </a:r>
            <a:endParaRPr lang="id-ID" sz="2400" dirty="0">
              <a:solidFill>
                <a:srgbClr val="00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Kronologis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peristiwa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; dan</a:t>
            </a:r>
            <a:endParaRPr lang="id-ID" sz="2400" dirty="0">
              <a:solidFill>
                <a:srgbClr val="000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marL="500063" indent="-433388" algn="just">
              <a:buFont typeface="+mj-lt"/>
              <a:buAutoNum type="arabicPeriod"/>
            </a:pP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Bukti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dokumen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atau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data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pendukung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terkait</a:t>
            </a:r>
            <a:r>
              <a:rPr lang="id-ID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laporan</a:t>
            </a:r>
            <a:r>
              <a:rPr lang="en-US" sz="2400" dirty="0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Gratifikasi</a:t>
            </a:r>
            <a:endParaRPr lang="en-US" sz="24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4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45" r="10802"/>
          <a:stretch/>
        </p:blipFill>
        <p:spPr>
          <a:xfrm rot="349503">
            <a:off x="6775485" y="877031"/>
            <a:ext cx="2445713" cy="239558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55976" y="2492896"/>
            <a:ext cx="4032448" cy="403244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white"/>
                </a:solidFill>
              </a:rPr>
              <a:t>Dokumentasi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prstClr val="white"/>
                </a:solidFill>
              </a:rPr>
              <a:t>Benda </a:t>
            </a:r>
            <a:r>
              <a:rPr lang="en-GB" sz="2400" dirty="0" err="1">
                <a:solidFill>
                  <a:prstClr val="white"/>
                </a:solidFill>
              </a:rPr>
              <a:t>Gratifikasi</a:t>
            </a:r>
            <a:endParaRPr lang="id-ID" sz="2400" dirty="0">
              <a:solidFill>
                <a:prstClr val="white"/>
              </a:solidFill>
            </a:endParaRPr>
          </a:p>
          <a:p>
            <a:pPr algn="ctr"/>
            <a:r>
              <a:rPr lang="id-ID" sz="2400" b="1" dirty="0">
                <a:solidFill>
                  <a:srgbClr val="FFFF00"/>
                </a:solidFill>
              </a:rPr>
              <a:t>harus dilampirkan </a:t>
            </a:r>
            <a:r>
              <a:rPr lang="id-ID" sz="2400" dirty="0">
                <a:solidFill>
                  <a:srgbClr val="FFFF00"/>
                </a:solidFill>
              </a:rPr>
              <a:t>dalam</a:t>
            </a:r>
          </a:p>
          <a:p>
            <a:pPr algn="ctr"/>
            <a:r>
              <a:rPr lang="id-ID" sz="2400" dirty="0">
                <a:solidFill>
                  <a:srgbClr val="FFFF00"/>
                </a:solidFill>
              </a:rPr>
              <a:t>Laporan Gratifikasi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6609" flipH="1">
            <a:off x="335436" y="1005224"/>
            <a:ext cx="3216832" cy="213919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DOKUMENTASI BENDA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7" name="Oval 6"/>
          <p:cNvSpPr/>
          <p:nvPr/>
        </p:nvSpPr>
        <p:spPr>
          <a:xfrm>
            <a:off x="971602" y="2898091"/>
            <a:ext cx="3744739" cy="3744444"/>
          </a:xfrm>
          <a:prstGeom prst="ellipse">
            <a:avLst/>
          </a:prstGeom>
          <a:solidFill>
            <a:srgbClr val="17882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prstClr val="white"/>
                </a:solidFill>
              </a:rPr>
              <a:t>Benda Gratifikasi</a:t>
            </a:r>
            <a:r>
              <a:rPr lang="en-GB" sz="2400" dirty="0">
                <a:solidFill>
                  <a:prstClr val="white"/>
                </a:solidFill>
              </a:rPr>
              <a:t> </a:t>
            </a:r>
            <a:r>
              <a:rPr lang="id-ID" sz="2400" dirty="0">
                <a:solidFill>
                  <a:prstClr val="white"/>
                </a:solidFill>
              </a:rPr>
              <a:t>didokumentasikan/ difoto.</a:t>
            </a:r>
          </a:p>
        </p:txBody>
      </p:sp>
    </p:spTree>
    <p:extLst>
      <p:ext uri="{BB962C8B-B14F-4D97-AF65-F5344CB8AC3E}">
        <p14:creationId xmlns:p14="http://schemas.microsoft.com/office/powerpoint/2010/main" val="406684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MEDIA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PELAPORAN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D9A8C-6D8F-BED2-BBC0-A2E3A696C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93" y="969081"/>
            <a:ext cx="3096057" cy="1738555"/>
          </a:xfrm>
          <a:prstGeom prst="rect">
            <a:avLst/>
          </a:prstGeom>
        </p:spPr>
      </p:pic>
      <p:sp>
        <p:nvSpPr>
          <p:cNvPr id="28" name="Rounded Rectangle 9">
            <a:extLst>
              <a:ext uri="{FF2B5EF4-FFF2-40B4-BE49-F238E27FC236}">
                <a16:creationId xmlns:a16="http://schemas.microsoft.com/office/drawing/2014/main" id="{8F787DB0-63EC-4321-C3EB-0382E93C481A}"/>
              </a:ext>
            </a:extLst>
          </p:cNvPr>
          <p:cNvSpPr/>
          <p:nvPr/>
        </p:nvSpPr>
        <p:spPr>
          <a:xfrm>
            <a:off x="271934" y="2368951"/>
            <a:ext cx="3096057" cy="1059422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2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Disampaikan Langsung / Surat :</a:t>
            </a:r>
          </a:p>
          <a:p>
            <a:pPr algn="ctr"/>
            <a:r>
              <a:rPr lang="id-ID" sz="12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Sekretariat UPG </a:t>
            </a:r>
            <a:r>
              <a:rPr lang="en-US" sz="1200" b="1" dirty="0" err="1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</a:t>
            </a:r>
            <a:r>
              <a:rPr lang="en-US" sz="1200" b="1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. Cirebon</a:t>
            </a:r>
            <a:endParaRPr lang="id-ID" sz="1200" b="1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Inspektorat </a:t>
            </a:r>
            <a:r>
              <a:rPr lang="en-US" sz="1200" dirty="0" err="1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Kab</a:t>
            </a:r>
            <a:r>
              <a:rPr lang="en-US" sz="12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Cirebon</a:t>
            </a:r>
            <a:endParaRPr lang="id-ID" sz="1200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pPr algn="ctr"/>
            <a:r>
              <a:rPr lang="id-ID" sz="12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Jl. </a:t>
            </a:r>
            <a:r>
              <a:rPr lang="en-US" sz="12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Sunan Giri No 2 </a:t>
            </a:r>
            <a:r>
              <a:rPr lang="en-US" sz="1200" dirty="0" err="1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Sumber</a:t>
            </a:r>
            <a:r>
              <a:rPr lang="en-US" sz="1200" dirty="0">
                <a:solidFill>
                  <a:schemeClr val="bg1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 45611</a:t>
            </a:r>
            <a:endParaRPr lang="id-ID" sz="1200" dirty="0">
              <a:solidFill>
                <a:schemeClr val="bg1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5B296B-0444-E73C-0723-669ED39D1A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2" y="4314018"/>
            <a:ext cx="1145789" cy="1887182"/>
          </a:xfrm>
          <a:prstGeom prst="rect">
            <a:avLst/>
          </a:prstGeom>
        </p:spPr>
      </p:pic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E88A98A4-20B8-1C8A-2C1F-12BC38E5B380}"/>
              </a:ext>
            </a:extLst>
          </p:cNvPr>
          <p:cNvSpPr/>
          <p:nvPr/>
        </p:nvSpPr>
        <p:spPr>
          <a:xfrm>
            <a:off x="171525" y="5982887"/>
            <a:ext cx="2048801" cy="677182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Formulir Pelaporan</a:t>
            </a:r>
            <a:endParaRPr lang="id-ID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ERANGAN SPAM : Spam Email Turun 50% Catat Rekor - Solopos.com | Panduan  Informasi dan Inspirasi">
            <a:extLst>
              <a:ext uri="{FF2B5EF4-FFF2-40B4-BE49-F238E27FC236}">
                <a16:creationId xmlns:a16="http://schemas.microsoft.com/office/drawing/2014/main" id="{D1165510-A755-7395-C955-5B1B08B5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364" y="1451819"/>
            <a:ext cx="1145789" cy="12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9">
            <a:extLst>
              <a:ext uri="{FF2B5EF4-FFF2-40B4-BE49-F238E27FC236}">
                <a16:creationId xmlns:a16="http://schemas.microsoft.com/office/drawing/2014/main" id="{1C42C18E-0C26-2094-6579-28F70F8501D2}"/>
              </a:ext>
            </a:extLst>
          </p:cNvPr>
          <p:cNvSpPr/>
          <p:nvPr/>
        </p:nvSpPr>
        <p:spPr>
          <a:xfrm>
            <a:off x="5148062" y="2707637"/>
            <a:ext cx="3528394" cy="720736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E-Mail :</a:t>
            </a:r>
          </a:p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PELAPORAN.GRATIFIKASI@KPK.GO.ID</a:t>
            </a:r>
            <a:endParaRPr lang="id-ID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Website - Free computer icons">
            <a:extLst>
              <a:ext uri="{FF2B5EF4-FFF2-40B4-BE49-F238E27FC236}">
                <a16:creationId xmlns:a16="http://schemas.microsoft.com/office/drawing/2014/main" id="{EB74AA4C-6207-467D-32CF-C588CE95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11" y="4320233"/>
            <a:ext cx="1145789" cy="114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6CE6A4E7-6051-42D7-098B-64324860D56F}"/>
              </a:ext>
            </a:extLst>
          </p:cNvPr>
          <p:cNvSpPr/>
          <p:nvPr/>
        </p:nvSpPr>
        <p:spPr>
          <a:xfrm>
            <a:off x="2863610" y="5466022"/>
            <a:ext cx="2212446" cy="696703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Web Site :</a:t>
            </a:r>
          </a:p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HTTPS://GOL.KPK.GO.ID</a:t>
            </a:r>
            <a:endParaRPr lang="id-ID" sz="1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KPK SIG 2.0">
            <a:extLst>
              <a:ext uri="{FF2B5EF4-FFF2-40B4-BE49-F238E27FC236}">
                <a16:creationId xmlns:a16="http://schemas.microsoft.com/office/drawing/2014/main" id="{D9F7C636-0550-D6E2-DC5F-FFDE77A68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637" y="4287442"/>
            <a:ext cx="1452029" cy="14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2EFBBE07-26D2-4DFE-A4CD-86CF937AEE7C}"/>
              </a:ext>
            </a:extLst>
          </p:cNvPr>
          <p:cNvSpPr/>
          <p:nvPr/>
        </p:nvSpPr>
        <p:spPr>
          <a:xfrm>
            <a:off x="5756992" y="5733256"/>
            <a:ext cx="3096057" cy="840029"/>
          </a:xfrm>
          <a:prstGeom prst="roundRect">
            <a:avLst>
              <a:gd name="adj" fmla="val 14049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Aplikasi Mobile :</a:t>
            </a:r>
          </a:p>
          <a:p>
            <a:pPr algn="ctr"/>
            <a:r>
              <a:rPr lang="id-ID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Gratifikasi Online (GOL)</a:t>
            </a:r>
            <a:endParaRPr lang="id-ID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95537" y="5163858"/>
            <a:ext cx="2520280" cy="1513114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Menjadi:</a:t>
            </a:r>
          </a:p>
          <a:p>
            <a:pPr marL="312738" indent="-312738">
              <a:buFont typeface="+mj-lt"/>
              <a:buAutoNum type="arabicPeriod"/>
            </a:pP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Milik Negara;</a:t>
            </a:r>
          </a:p>
          <a:p>
            <a:pPr marL="312738" indent="-312738">
              <a:buFont typeface="+mj-lt"/>
              <a:buAutoNum type="arabicPeriod"/>
            </a:pP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Dikelola </a:t>
            </a:r>
            <a:r>
              <a:rPr lang="en-US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PD</a:t>
            </a: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; atau</a:t>
            </a:r>
          </a:p>
          <a:p>
            <a:pPr marL="312738" indent="-312738">
              <a:buFont typeface="+mj-lt"/>
              <a:buAutoNum type="arabicPeriod"/>
            </a:pPr>
            <a:r>
              <a:rPr lang="id-ID" sz="20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Milik Penerima.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5702" y="4202137"/>
            <a:ext cx="2794013" cy="1012371"/>
          </a:xfrm>
          <a:prstGeom prst="roundRect">
            <a:avLst>
              <a:gd name="adj" fmla="val 14049"/>
            </a:avLst>
          </a:prstGeom>
          <a:solidFill>
            <a:srgbClr val="0070C0"/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d-ID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SK/PUTUSAN</a:t>
            </a:r>
          </a:p>
          <a:p>
            <a:pPr algn="ctr"/>
            <a:r>
              <a:rPr lang="id-ID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PENETAPAN STATUS</a:t>
            </a:r>
          </a:p>
        </p:txBody>
      </p:sp>
      <p:sp>
        <p:nvSpPr>
          <p:cNvPr id="14" name="Bevel 13"/>
          <p:cNvSpPr/>
          <p:nvPr/>
        </p:nvSpPr>
        <p:spPr>
          <a:xfrm>
            <a:off x="5752822" y="2001153"/>
            <a:ext cx="3058413" cy="3356526"/>
          </a:xfrm>
          <a:prstGeom prst="bevel">
            <a:avLst>
              <a:gd name="adj" fmla="val 34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4045352" y="2236849"/>
            <a:ext cx="2032150" cy="1412158"/>
          </a:xfrm>
          <a:prstGeom prst="rightArrow">
            <a:avLst>
              <a:gd name="adj1" fmla="val 50000"/>
              <a:gd name="adj2" fmla="val 29837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Calibri" panose="020F0502020204030204" pitchFamily="34" charset="0"/>
              </a:rPr>
              <a:t>Ditindaklanjuti oleh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84052" y="2591397"/>
            <a:ext cx="1335045" cy="7078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Direviu</a:t>
            </a:r>
            <a:r>
              <a:rPr lang="en-US" sz="2000" dirty="0">
                <a:solidFill>
                  <a:schemeClr val="bg1"/>
                </a:solidFill>
              </a:rPr>
              <a:t> oleh UPG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-42740" y="136876"/>
            <a:ext cx="9229480" cy="720735"/>
          </a:xfrm>
          <a:noFill/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TINDAK LANJUT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PELAPORAN GRATIFIKASI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47240" y="2188817"/>
            <a:ext cx="1482150" cy="1714065"/>
            <a:chOff x="5922784" y="2225953"/>
            <a:chExt cx="1482150" cy="17140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le 5"/>
            <p:cNvSpPr/>
            <p:nvPr/>
          </p:nvSpPr>
          <p:spPr>
            <a:xfrm>
              <a:off x="5922784" y="3301060"/>
              <a:ext cx="1469571" cy="63895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5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K</a:t>
              </a:r>
              <a:r>
                <a:rPr lang="id-ID" sz="405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P</a:t>
              </a:r>
              <a:r>
                <a:rPr lang="id-ID" sz="405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K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935363" y="2225953"/>
              <a:ext cx="1469571" cy="698661"/>
            </a:xfrm>
            <a:prstGeom prst="round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4050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UPG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20962648">
              <a:off x="6242704" y="2914561"/>
              <a:ext cx="83966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>
                  <a:solidFill>
                    <a:sysClr val="windowText" lastClr="000000"/>
                  </a:solidFill>
                </a:rPr>
                <a:t>atau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35898" y="5500976"/>
            <a:ext cx="5357063" cy="12155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rmAutofit lnSpcReduction="10000"/>
          </a:bodyPr>
          <a:lstStyle/>
          <a:p>
            <a:pPr algn="ctr"/>
            <a:r>
              <a:rPr lang="id-ID" sz="2000" dirty="0">
                <a:solidFill>
                  <a:sysClr val="windowText" lastClr="000000"/>
                </a:solidFill>
              </a:rPr>
              <a:t>Pelapor </a:t>
            </a:r>
            <a:r>
              <a:rPr lang="id-ID" sz="2000" b="1" dirty="0">
                <a:solidFill>
                  <a:srgbClr val="C00000"/>
                </a:solidFill>
              </a:rPr>
              <a:t>wajib memenuhi permintaan klarifikasi </a:t>
            </a:r>
          </a:p>
          <a:p>
            <a:pPr algn="ctr"/>
            <a:r>
              <a:rPr lang="id-ID" sz="2000" dirty="0">
                <a:solidFill>
                  <a:sysClr val="windowText" lastClr="000000"/>
                </a:solidFill>
              </a:rPr>
              <a:t>oleh</a:t>
            </a:r>
            <a:r>
              <a:rPr lang="id-ID" sz="2000" b="1" dirty="0">
                <a:solidFill>
                  <a:sysClr val="windowText" lastClr="000000"/>
                </a:solidFill>
              </a:rPr>
              <a:t> </a:t>
            </a:r>
            <a:r>
              <a:rPr lang="id-ID" sz="2000" dirty="0">
                <a:solidFill>
                  <a:sysClr val="windowText" lastClr="000000"/>
                </a:solidFill>
              </a:rPr>
              <a:t>UPG dan/atau KPK, </a:t>
            </a:r>
            <a:r>
              <a:rPr lang="id-ID" sz="2000" dirty="0"/>
              <a:t>jika diperlukan </a:t>
            </a:r>
            <a:r>
              <a:rPr lang="id-ID" sz="2000" dirty="0">
                <a:solidFill>
                  <a:sysClr val="windowText" lastClr="000000"/>
                </a:solidFill>
              </a:rPr>
              <a:t>informasi lebih lanjut.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85209" y="4061319"/>
            <a:ext cx="2393632" cy="1012371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ysClr val="windowText" lastClr="000000"/>
                </a:solidFill>
                <a:latin typeface="Calibri" panose="020F0502020204030204" pitchFamily="34" charset="0"/>
              </a:rPr>
              <a:t>KLARIFIKASI &amp; VERIFIKASI</a:t>
            </a:r>
            <a:endParaRPr lang="id-ID" sz="2400" b="1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Equal 29"/>
          <p:cNvSpPr/>
          <p:nvPr/>
        </p:nvSpPr>
        <p:spPr>
          <a:xfrm rot="5400000">
            <a:off x="6952241" y="5130946"/>
            <a:ext cx="659568" cy="453466"/>
          </a:xfrm>
          <a:prstGeom prst="mathEqual">
            <a:avLst>
              <a:gd name="adj1" fmla="val 36745"/>
              <a:gd name="adj2" fmla="val 26510"/>
            </a:avLst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0360" y="2607996"/>
            <a:ext cx="2146662" cy="966513"/>
          </a:xfrm>
          <a:prstGeom prst="roundRect">
            <a:avLst/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C00000"/>
              </a:gs>
              <a:gs pos="100000">
                <a:srgbClr val="C00000"/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>
                <a:solidFill>
                  <a:prstClr val="white"/>
                </a:solidFill>
                <a:latin typeface="Calibri" panose="020F0502020204030204" pitchFamily="34" charset="0"/>
              </a:rPr>
              <a:t>UPG</a:t>
            </a:r>
            <a:endParaRPr lang="id-ID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5400000">
            <a:off x="1050445" y="1977279"/>
            <a:ext cx="806490" cy="794657"/>
          </a:xfrm>
          <a:prstGeom prst="rightArrow">
            <a:avLst/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4728" y="1004576"/>
            <a:ext cx="2257922" cy="96678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>
                <a:solidFill>
                  <a:schemeClr val="tx1"/>
                </a:solidFill>
                <a:latin typeface="Calibri" panose="020F0502020204030204" pitchFamily="34" charset="0"/>
              </a:rPr>
              <a:t>PELAPOR </a:t>
            </a:r>
            <a:r>
              <a:rPr lang="id-ID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GRATIFIKASI</a:t>
            </a:r>
            <a:endParaRPr lang="id-ID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368068">
            <a:off x="1762528" y="2067572"/>
            <a:ext cx="16402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ysClr val="windowText" lastClr="000000"/>
                </a:solidFill>
              </a:rPr>
              <a:t>Melapor kepada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2915816" y="4276680"/>
            <a:ext cx="3314064" cy="740212"/>
          </a:xfrm>
          <a:prstGeom prst="rightArrow">
            <a:avLst>
              <a:gd name="adj1" fmla="val 50000"/>
              <a:gd name="adj2" fmla="val 52216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5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355" y="2546055"/>
            <a:ext cx="5733647" cy="43419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9512" y="1472865"/>
            <a:ext cx="5826648" cy="2246769"/>
          </a:xfrm>
          <a:prstGeom prst="roundRect">
            <a:avLst>
              <a:gd name="adj" fmla="val 1068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73701" y="1472865"/>
            <a:ext cx="3052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Ancaman Hukuman bagi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Penerima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Penjara Seumur Hidup atau 4 s.d. 20 Tahun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Denda Rp200 juta s.d. Rp1 milyar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2588" y="1538757"/>
            <a:ext cx="245357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Sanksi bagi </a:t>
            </a:r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Pemberi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: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Penjara 3 Tahun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2000" dirty="0">
                <a:latin typeface="Calibri" panose="020F0502020204030204" pitchFamily="34" charset="0"/>
              </a:rPr>
              <a:t>Pidana Denda Rp150 juta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269">
            <a:off x="6364205" y="3703166"/>
            <a:ext cx="2653918" cy="29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 rot="21434742">
            <a:off x="1996978" y="4145757"/>
            <a:ext cx="4896077" cy="1550999"/>
          </a:xfrm>
          <a:prstGeom prst="rect">
            <a:avLst/>
          </a:prstGeom>
          <a:effectLst/>
        </p:spPr>
        <p:txBody>
          <a:bodyPr vert="horz" lIns="68580" tIns="34290" rIns="68580" bIns="3429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3000"/>
              </a:lnSpc>
              <a:spcBef>
                <a:spcPts val="600"/>
              </a:spcBef>
              <a:buClr>
                <a:srgbClr val="FFFFCC"/>
              </a:buClr>
              <a:buSzPct val="70000"/>
              <a:buNone/>
            </a:pPr>
            <a:endParaRPr lang="id-ID" sz="33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 rot="21353321">
            <a:off x="3575005" y="3241682"/>
            <a:ext cx="3142483" cy="194817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FFFFCC"/>
              </a:buClr>
              <a:buSzPct val="70000"/>
              <a:buNone/>
            </a:pPr>
            <a:r>
              <a:rPr lang="id-ID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Kalau tidak lapor kena sanksi, </a:t>
            </a:r>
          </a:p>
          <a:p>
            <a:pPr marL="0" indent="0" algn="ctr">
              <a:spcBef>
                <a:spcPts val="0"/>
              </a:spcBef>
              <a:buClr>
                <a:srgbClr val="FFFFCC"/>
              </a:buClr>
              <a:buSzPct val="70000"/>
              <a:buNone/>
            </a:pPr>
            <a:r>
              <a:rPr lang="en-US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id-ID" sz="2400" dirty="0" err="1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antas</a:t>
            </a:r>
            <a:r>
              <a:rPr lang="id-ID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kalau lapor </a:t>
            </a:r>
            <a:r>
              <a:rPr lang="en-US" sz="2400" dirty="0" err="1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apa</a:t>
            </a:r>
            <a:r>
              <a:rPr lang="id-ID" sz="240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 dampaknya?</a:t>
            </a:r>
            <a:endParaRPr lang="id-ID" sz="1600" dirty="0">
              <a:solidFill>
                <a:schemeClr val="bg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940322" y="5206806"/>
            <a:ext cx="4476923" cy="1469194"/>
          </a:xfrm>
          <a:prstGeom prst="roundRect">
            <a:avLst>
              <a:gd name="adj" fmla="val 10518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  <a:buClr>
                <a:srgbClr val="FFFFCC"/>
              </a:buClr>
              <a:buSzPct val="70000"/>
            </a:pPr>
            <a:r>
              <a:rPr lang="id-ID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Sanksi hukum </a:t>
            </a:r>
            <a:r>
              <a:rPr lang="id-ID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idak</a:t>
            </a:r>
            <a:r>
              <a:rPr lang="en-GB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akan</a:t>
            </a:r>
            <a:r>
              <a:rPr lang="en-GB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berlaku</a:t>
            </a:r>
            <a:endParaRPr lang="id-ID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3000"/>
              </a:lnSpc>
              <a:buClr>
                <a:srgbClr val="FFFFCC"/>
              </a:buClr>
              <a:buSzPct val="70000"/>
            </a:pPr>
            <a:r>
              <a:rPr lang="en-GB" sz="24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Jika</a:t>
            </a:r>
            <a:r>
              <a:rPr lang="id-ID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Anda</a:t>
            </a:r>
            <a:r>
              <a:rPr lang="en-GB" sz="2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id-ID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93000"/>
              </a:lnSpc>
              <a:buClr>
                <a:srgbClr val="FFFFCC"/>
              </a:buClr>
              <a:buSzPct val="70000"/>
            </a:pPr>
            <a:r>
              <a:rPr lang="en-GB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mela</a:t>
            </a:r>
            <a:r>
              <a:rPr lang="id-ID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por</a:t>
            </a:r>
            <a:r>
              <a:rPr lang="en-GB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kan</a:t>
            </a:r>
            <a:r>
              <a:rPr lang="id-ID" sz="3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GB" sz="33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  <a:r>
              <a:rPr lang="en-GB" sz="33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  <a:endParaRPr lang="id-ID" sz="33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Freeform: Shape 7"/>
          <p:cNvSpPr/>
          <p:nvPr/>
        </p:nvSpPr>
        <p:spPr>
          <a:xfrm rot="264975">
            <a:off x="2282357" y="6455438"/>
            <a:ext cx="3942151" cy="510988"/>
          </a:xfrm>
          <a:custGeom>
            <a:avLst/>
            <a:gdLst>
              <a:gd name="connsiteX0" fmla="*/ 0 w 5719483"/>
              <a:gd name="connsiteY0" fmla="*/ 878541 h 878541"/>
              <a:gd name="connsiteX1" fmla="*/ 2994212 w 5719483"/>
              <a:gd name="connsiteY1" fmla="*/ 215153 h 878541"/>
              <a:gd name="connsiteX2" fmla="*/ 5719483 w 5719483"/>
              <a:gd name="connsiteY2" fmla="*/ 0 h 87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9483" h="878541">
                <a:moveTo>
                  <a:pt x="0" y="878541"/>
                </a:moveTo>
                <a:cubicBezTo>
                  <a:pt x="1020482" y="620058"/>
                  <a:pt x="2040965" y="361576"/>
                  <a:pt x="2994212" y="215153"/>
                </a:cubicBezTo>
                <a:cubicBezTo>
                  <a:pt x="3947459" y="68730"/>
                  <a:pt x="4833471" y="34365"/>
                  <a:pt x="5719483" y="0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/>
          <p:cNvSpPr txBox="1"/>
          <p:nvPr/>
        </p:nvSpPr>
        <p:spPr>
          <a:xfrm>
            <a:off x="4224426" y="571527"/>
            <a:ext cx="3563471" cy="553998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latin typeface="Arial" pitchFamily="34" charset="0"/>
                <a:cs typeface="Arial" pitchFamily="34" charset="0"/>
              </a:rPr>
              <a:t>UU 31/1999 </a:t>
            </a:r>
            <a:r>
              <a:rPr lang="en-GB" sz="1500" dirty="0" err="1">
                <a:latin typeface="Arial" pitchFamily="34" charset="0"/>
                <a:cs typeface="Arial" pitchFamily="34" charset="0"/>
              </a:rPr>
              <a:t>jo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. UU No. 20/2001 </a:t>
            </a:r>
          </a:p>
          <a:p>
            <a:pPr algn="ctr"/>
            <a:r>
              <a:rPr lang="en-GB" sz="1500" dirty="0" err="1">
                <a:latin typeface="Arial" pitchFamily="34" charset="0"/>
                <a:cs typeface="Arial" pitchFamily="34" charset="0"/>
              </a:rPr>
              <a:t>Pasal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 12</a:t>
            </a:r>
            <a:r>
              <a:rPr lang="id-ID" sz="1500" dirty="0">
                <a:latin typeface="Arial" pitchFamily="34" charset="0"/>
                <a:cs typeface="Arial" pitchFamily="34" charset="0"/>
              </a:rPr>
              <a:t>B dan 12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C </a:t>
            </a:r>
            <a:r>
              <a:rPr lang="en-GB" sz="1500" dirty="0" err="1">
                <a:latin typeface="Arial" pitchFamily="34" charset="0"/>
                <a:cs typeface="Arial" pitchFamily="34" charset="0"/>
              </a:rPr>
              <a:t>ayat</a:t>
            </a:r>
            <a:r>
              <a:rPr lang="en-GB" sz="1500" dirty="0">
                <a:latin typeface="Arial" pitchFamily="34" charset="0"/>
                <a:cs typeface="Arial" pitchFamily="34" charset="0"/>
              </a:rPr>
              <a:t> (1)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8" y="336957"/>
            <a:ext cx="4218097" cy="976337"/>
          </a:xfr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93000"/>
              </a:lnSpc>
              <a:spcBef>
                <a:spcPts val="600"/>
              </a:spcBef>
              <a:buClr>
                <a:srgbClr val="FFFFCC"/>
              </a:buClr>
              <a:buSzPct val="70000"/>
              <a:buNone/>
            </a:pPr>
            <a:r>
              <a:rPr lang="id-ID" sz="3200" b="1" dirty="0">
                <a:latin typeface="Calibri" panose="020F0502020204030204" pitchFamily="34" charset="0"/>
                <a:cs typeface="Arial" pitchFamily="34" charset="0"/>
              </a:rPr>
              <a:t>ANCAMAN HUKUMAN </a:t>
            </a:r>
          </a:p>
          <a:p>
            <a:pPr marL="0" indent="0" algn="ctr">
              <a:lnSpc>
                <a:spcPct val="93000"/>
              </a:lnSpc>
              <a:spcBef>
                <a:spcPts val="600"/>
              </a:spcBef>
              <a:buClr>
                <a:srgbClr val="FFFFCC"/>
              </a:buClr>
              <a:buSzPct val="70000"/>
              <a:buNone/>
            </a:pPr>
            <a:r>
              <a:rPr lang="id-ID" sz="1800" dirty="0">
                <a:latin typeface="Calibri" panose="020F0502020204030204" pitchFamily="34" charset="0"/>
                <a:cs typeface="Arial" pitchFamily="34" charset="0"/>
              </a:rPr>
              <a:t>Bagi Penerima dan Pemberi Gratifikasi</a:t>
            </a:r>
          </a:p>
        </p:txBody>
      </p:sp>
    </p:spTree>
    <p:extLst>
      <p:ext uri="{BB962C8B-B14F-4D97-AF65-F5344CB8AC3E}">
        <p14:creationId xmlns:p14="http://schemas.microsoft.com/office/powerpoint/2010/main" val="11818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187EFF-FB4D-48B0-E4F7-DABA8F5CDFCC}"/>
              </a:ext>
            </a:extLst>
          </p:cNvPr>
          <p:cNvSpPr txBox="1"/>
          <p:nvPr/>
        </p:nvSpPr>
        <p:spPr>
          <a:xfrm>
            <a:off x="3851920" y="2708920"/>
            <a:ext cx="451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SALURAN PENGADUAN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AB96A-CABD-2045-ABDB-5276961D5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2488"/>
            <a:ext cx="1597165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14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82216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C00000"/>
                </a:solidFill>
              </a:rPr>
              <a:t>Kelembagaan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  <a:r>
              <a:rPr lang="en-US" sz="2100" dirty="0" err="1">
                <a:solidFill>
                  <a:srgbClr val="C00000"/>
                </a:solidFill>
              </a:rPr>
              <a:t>inspektorat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96667"/>
            <a:ext cx="7239397" cy="3491606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Perda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12 </a:t>
            </a:r>
            <a:r>
              <a:rPr lang="en-US" sz="1800" dirty="0" err="1"/>
              <a:t>Tahun</a:t>
            </a:r>
            <a:r>
              <a:rPr lang="en-US" sz="1800" dirty="0"/>
              <a:t> 2016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Pembentukan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Susunan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Daerah </a:t>
            </a:r>
            <a:r>
              <a:rPr lang="en-US" sz="1800" dirty="0" err="1"/>
              <a:t>Kabupaten</a:t>
            </a:r>
            <a:r>
              <a:rPr lang="en-US" sz="1800" dirty="0"/>
              <a:t> Cirebon </a:t>
            </a:r>
            <a:r>
              <a:rPr lang="en-US" sz="1800" dirty="0" err="1"/>
              <a:t>sebagaimana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diubah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Perda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1 </a:t>
            </a:r>
            <a:r>
              <a:rPr lang="en-US" sz="1800" dirty="0" err="1"/>
              <a:t>Tahun</a:t>
            </a:r>
            <a:r>
              <a:rPr lang="en-US" sz="1800" dirty="0"/>
              <a:t> 2021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Perubahan</a:t>
            </a:r>
            <a:r>
              <a:rPr lang="en-US" sz="1800" dirty="0"/>
              <a:t>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Perda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12 </a:t>
            </a:r>
            <a:r>
              <a:rPr lang="en-US" sz="1800" dirty="0" err="1"/>
              <a:t>Tahun</a:t>
            </a:r>
            <a:r>
              <a:rPr lang="en-US" sz="1800" dirty="0"/>
              <a:t> 2016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Pembentukan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Susunan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Daerah </a:t>
            </a:r>
            <a:r>
              <a:rPr lang="en-US" sz="1800" dirty="0" err="1"/>
              <a:t>Kabupaten</a:t>
            </a:r>
            <a:r>
              <a:rPr lang="en-US" sz="1800" dirty="0"/>
              <a:t> Cirebon;</a:t>
            </a:r>
          </a:p>
          <a:p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Bupati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1 </a:t>
            </a:r>
            <a:r>
              <a:rPr lang="en-US" sz="1800" dirty="0" err="1"/>
              <a:t>Tahun</a:t>
            </a:r>
            <a:r>
              <a:rPr lang="en-US" sz="1800" dirty="0"/>
              <a:t> 2022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Kedudukan</a:t>
            </a:r>
            <a:r>
              <a:rPr lang="en-US" sz="1800" dirty="0"/>
              <a:t>, </a:t>
            </a:r>
            <a:r>
              <a:rPr lang="en-US" sz="1800" dirty="0" err="1"/>
              <a:t>Susunan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, </a:t>
            </a:r>
            <a:r>
              <a:rPr lang="en-US" sz="1800" dirty="0" err="1"/>
              <a:t>Tugas</a:t>
            </a:r>
            <a:r>
              <a:rPr lang="en-US" sz="1800" dirty="0"/>
              <a:t> dan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Tata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Perangkat</a:t>
            </a:r>
            <a:r>
              <a:rPr lang="en-US" sz="1800" dirty="0"/>
              <a:t> Daerah </a:t>
            </a:r>
            <a:r>
              <a:rPr lang="en-US" sz="1800" dirty="0" err="1"/>
              <a:t>Kabupaten</a:t>
            </a:r>
            <a:r>
              <a:rPr lang="en-US" sz="1800" dirty="0"/>
              <a:t> Cirebon;</a:t>
            </a:r>
          </a:p>
          <a:p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Bupati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4 </a:t>
            </a:r>
            <a:r>
              <a:rPr lang="en-US" sz="1800" dirty="0" err="1"/>
              <a:t>Tahun</a:t>
            </a:r>
            <a:r>
              <a:rPr lang="en-US" sz="1800" dirty="0"/>
              <a:t> 2022 </a:t>
            </a:r>
            <a:r>
              <a:rPr lang="en-US" sz="1800" dirty="0" err="1"/>
              <a:t>tentang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Tata </a:t>
            </a:r>
            <a:r>
              <a:rPr lang="en-US" sz="1800" dirty="0" err="1"/>
              <a:t>Kerja</a:t>
            </a:r>
            <a:r>
              <a:rPr lang="en-US" sz="1800" dirty="0"/>
              <a:t> Inspektorat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560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97FE-F9A3-1CF0-6248-7E1F8B0B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641" y="260648"/>
            <a:ext cx="6571343" cy="320224"/>
          </a:xfrm>
        </p:spPr>
        <p:txBody>
          <a:bodyPr>
            <a:noAutofit/>
          </a:bodyPr>
          <a:lstStyle/>
          <a:p>
            <a:r>
              <a:rPr lang="en-US" sz="2100" dirty="0" err="1">
                <a:solidFill>
                  <a:srgbClr val="FF0000"/>
                </a:solidFill>
              </a:rPr>
              <a:t>Kelembagaan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 err="1">
                <a:solidFill>
                  <a:srgbClr val="FF0000"/>
                </a:solidFill>
              </a:rPr>
              <a:t>Inspektorat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5FE75B-6B7A-AEB4-29EC-94EBAABB8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256584"/>
          </a:xfrm>
        </p:spPr>
      </p:pic>
    </p:spTree>
    <p:extLst>
      <p:ext uri="{BB962C8B-B14F-4D97-AF65-F5344CB8AC3E}">
        <p14:creationId xmlns:p14="http://schemas.microsoft.com/office/powerpoint/2010/main" val="729191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1"/>
            <a:ext cx="6447501" cy="507206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002060"/>
                </a:solidFill>
              </a:rPr>
              <a:t>Tupoksi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60960"/>
            <a:ext cx="7432278" cy="342731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Inspektorat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Inspektur</a:t>
            </a:r>
            <a:r>
              <a:rPr lang="en-US" dirty="0"/>
              <a:t> yang </a:t>
            </a:r>
            <a:r>
              <a:rPr lang="en-US" dirty="0" err="1"/>
              <a:t>berkedudukan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Sekretaris</a:t>
            </a:r>
            <a:r>
              <a:rPr lang="en-US" dirty="0"/>
              <a:t> Daerah</a:t>
            </a:r>
          </a:p>
          <a:p>
            <a:pPr algn="just"/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Inspektur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, </a:t>
            </a:r>
            <a:r>
              <a:rPr lang="en-US" dirty="0" err="1"/>
              <a:t>mengoordinasikan</a:t>
            </a:r>
            <a:r>
              <a:rPr lang="en-US" dirty="0"/>
              <a:t>, </a:t>
            </a:r>
            <a:r>
              <a:rPr lang="en-US" dirty="0" err="1"/>
              <a:t>melaksanakan</a:t>
            </a:r>
            <a:r>
              <a:rPr lang="en-US" dirty="0"/>
              <a:t>, </a:t>
            </a:r>
            <a:r>
              <a:rPr lang="en-US" dirty="0" err="1"/>
              <a:t>memantau</a:t>
            </a:r>
            <a:r>
              <a:rPr lang="en-US" dirty="0"/>
              <a:t>, </a:t>
            </a:r>
            <a:r>
              <a:rPr lang="en-US" dirty="0" err="1"/>
              <a:t>mengevaluasi</a:t>
            </a:r>
            <a:r>
              <a:rPr lang="en-US" dirty="0"/>
              <a:t>,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pembantuan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353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60785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002060"/>
                </a:solidFill>
              </a:rPr>
              <a:t>Tupoksi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75235"/>
            <a:ext cx="7410847" cy="3513037"/>
          </a:xfrm>
        </p:spPr>
        <p:txBody>
          <a:bodyPr>
            <a:normAutofit/>
          </a:bodyPr>
          <a:lstStyle/>
          <a:p>
            <a:r>
              <a:rPr lang="en-US" dirty="0" err="1"/>
              <a:t>Sekretariat</a:t>
            </a:r>
            <a:r>
              <a:rPr lang="en-US" dirty="0"/>
              <a:t> Inspektorat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Sekretaris</a:t>
            </a:r>
            <a:r>
              <a:rPr lang="en-US" dirty="0"/>
              <a:t> yang </a:t>
            </a:r>
            <a:r>
              <a:rPr lang="en-US" dirty="0" err="1"/>
              <a:t>berkedudukan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Inspektur</a:t>
            </a:r>
            <a:r>
              <a:rPr lang="en-US" dirty="0"/>
              <a:t>;</a:t>
            </a:r>
          </a:p>
          <a:p>
            <a:r>
              <a:rPr lang="en-US" dirty="0" err="1"/>
              <a:t>Sekretaris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, </a:t>
            </a:r>
            <a:r>
              <a:rPr lang="en-US" dirty="0" err="1"/>
              <a:t>merencanakan</a:t>
            </a:r>
            <a:r>
              <a:rPr lang="en-US" dirty="0"/>
              <a:t>, </a:t>
            </a:r>
            <a:r>
              <a:rPr lang="en-US" dirty="0" err="1"/>
              <a:t>memantau</a:t>
            </a:r>
            <a:r>
              <a:rPr lang="en-US" dirty="0"/>
              <a:t>,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kepegawaian</a:t>
            </a:r>
            <a:r>
              <a:rPr lang="en-US" dirty="0"/>
              <a:t>,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, </a:t>
            </a: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mengoordinasikan</a:t>
            </a:r>
            <a:r>
              <a:rPr lang="en-US" dirty="0"/>
              <a:t>, </a:t>
            </a:r>
            <a:r>
              <a:rPr lang="en-US" dirty="0" err="1"/>
              <a:t>perumusan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eknis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78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evel 53"/>
          <p:cNvSpPr/>
          <p:nvPr/>
        </p:nvSpPr>
        <p:spPr>
          <a:xfrm>
            <a:off x="3554912" y="1493073"/>
            <a:ext cx="2277667" cy="978085"/>
          </a:xfrm>
          <a:prstGeom prst="bevel">
            <a:avLst/>
          </a:prstGeom>
          <a:solidFill>
            <a:srgbClr val="0070C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KERUGIAN KEUANGAN NEGARA</a:t>
            </a:r>
          </a:p>
        </p:txBody>
      </p:sp>
      <p:sp>
        <p:nvSpPr>
          <p:cNvPr id="57" name="Bevel 56"/>
          <p:cNvSpPr/>
          <p:nvPr/>
        </p:nvSpPr>
        <p:spPr>
          <a:xfrm>
            <a:off x="840170" y="2269918"/>
            <a:ext cx="2277667" cy="978085"/>
          </a:xfrm>
          <a:prstGeom prst="bevel">
            <a:avLst/>
          </a:prstGeom>
          <a:solidFill>
            <a:srgbClr val="C0000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58" name="Bevel 57"/>
          <p:cNvSpPr/>
          <p:nvPr/>
        </p:nvSpPr>
        <p:spPr>
          <a:xfrm>
            <a:off x="465676" y="3843789"/>
            <a:ext cx="2277667" cy="978085"/>
          </a:xfrm>
          <a:prstGeom prst="bevel">
            <a:avLst/>
          </a:prstGeom>
          <a:solidFill>
            <a:srgbClr val="00B0F0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BENTURAN KEPENTINGAN (</a:t>
            </a:r>
            <a:r>
              <a:rPr lang="id-ID" sz="15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COI</a:t>
            </a:r>
            <a:r>
              <a:rPr lang="id-ID" sz="15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) DALAM PENGADAAN</a:t>
            </a:r>
          </a:p>
        </p:txBody>
      </p:sp>
      <p:sp>
        <p:nvSpPr>
          <p:cNvPr id="59" name="Bevel 58"/>
          <p:cNvSpPr/>
          <p:nvPr/>
        </p:nvSpPr>
        <p:spPr>
          <a:xfrm>
            <a:off x="1897892" y="5478833"/>
            <a:ext cx="2277667" cy="978085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PERBUATAN CURANG</a:t>
            </a:r>
            <a:endParaRPr lang="id-ID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Bevel 59"/>
          <p:cNvSpPr/>
          <p:nvPr/>
        </p:nvSpPr>
        <p:spPr>
          <a:xfrm>
            <a:off x="5211932" y="5454505"/>
            <a:ext cx="2277667" cy="978085"/>
          </a:xfrm>
          <a:prstGeom prst="bevel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PEMERASAN</a:t>
            </a:r>
            <a:endParaRPr lang="id-ID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Bevel 60"/>
          <p:cNvSpPr/>
          <p:nvPr/>
        </p:nvSpPr>
        <p:spPr>
          <a:xfrm>
            <a:off x="6492646" y="3843789"/>
            <a:ext cx="2277667" cy="978085"/>
          </a:xfrm>
          <a:prstGeom prst="bevel">
            <a:avLst/>
          </a:prstGeom>
          <a:solidFill>
            <a:srgbClr val="178827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PENGGELAPAN DALAM JABATAN</a:t>
            </a:r>
          </a:p>
        </p:txBody>
      </p:sp>
      <p:sp>
        <p:nvSpPr>
          <p:cNvPr id="62" name="Bevel 61"/>
          <p:cNvSpPr/>
          <p:nvPr/>
        </p:nvSpPr>
        <p:spPr>
          <a:xfrm>
            <a:off x="6202727" y="2268342"/>
            <a:ext cx="2277667" cy="978085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SUAP MENYUAP</a:t>
            </a:r>
          </a:p>
        </p:txBody>
      </p:sp>
      <p:sp>
        <p:nvSpPr>
          <p:cNvPr id="2" name="Up Arrow 1"/>
          <p:cNvSpPr/>
          <p:nvPr/>
        </p:nvSpPr>
        <p:spPr>
          <a:xfrm>
            <a:off x="4425112" y="2721460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3" name="Up Arrow 12"/>
          <p:cNvSpPr/>
          <p:nvPr/>
        </p:nvSpPr>
        <p:spPr>
          <a:xfrm rot="3327755">
            <a:off x="5466387" y="3274394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4" name="Up Arrow 13"/>
          <p:cNvSpPr/>
          <p:nvPr/>
        </p:nvSpPr>
        <p:spPr>
          <a:xfrm rot="5950635">
            <a:off x="5640187" y="4130512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5" name="Up Arrow 14"/>
          <p:cNvSpPr/>
          <p:nvPr/>
        </p:nvSpPr>
        <p:spPr>
          <a:xfrm rot="8295122">
            <a:off x="5222676" y="4874208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6" name="Up Arrow 15"/>
          <p:cNvSpPr/>
          <p:nvPr/>
        </p:nvSpPr>
        <p:spPr>
          <a:xfrm rot="13398700">
            <a:off x="3606750" y="4875905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7" name="Up Arrow 16"/>
          <p:cNvSpPr/>
          <p:nvPr/>
        </p:nvSpPr>
        <p:spPr>
          <a:xfrm rot="15626927">
            <a:off x="3188470" y="4117327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8" name="Up Arrow 17"/>
          <p:cNvSpPr/>
          <p:nvPr/>
        </p:nvSpPr>
        <p:spPr>
          <a:xfrm rot="18083709">
            <a:off x="3368616" y="3274394"/>
            <a:ext cx="385763" cy="604624"/>
          </a:xfrm>
          <a:prstGeom prst="up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  <a:effectLst>
            <a:outerShdw blurRad="1651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775021" y="3436262"/>
            <a:ext cx="1648370" cy="1648370"/>
          </a:xfrm>
          <a:prstGeom prst="star32">
            <a:avLst>
              <a:gd name="adj" fmla="val 4287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sz="135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422" y="3998837"/>
            <a:ext cx="148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TIPIKOR</a:t>
            </a:r>
            <a:endParaRPr lang="en-US" sz="28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" y="202782"/>
            <a:ext cx="9143999" cy="5150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3000" b="1" dirty="0">
                <a:latin typeface="Calibri" charset="0"/>
                <a:ea typeface="Calibri" charset="0"/>
                <a:cs typeface="Calibri" charset="0"/>
              </a:rPr>
              <a:t>BENTUK </a:t>
            </a:r>
            <a:r>
              <a:rPr lang="id-ID" sz="30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TINDAK PIDANA KORUPSI </a:t>
            </a:r>
            <a:r>
              <a:rPr lang="id-ID" sz="3000" b="1" dirty="0">
                <a:latin typeface="Calibri" charset="0"/>
                <a:ea typeface="Calibri" charset="0"/>
                <a:cs typeface="Calibri" charset="0"/>
              </a:rPr>
              <a:t>(TIPIKOR)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964" y="567498"/>
            <a:ext cx="8016057" cy="461665"/>
            <a:chOff x="609962" y="671906"/>
            <a:chExt cx="8016057" cy="512629"/>
          </a:xfrm>
        </p:grpSpPr>
        <p:sp>
          <p:nvSpPr>
            <p:cNvPr id="3" name="Rectangle 2"/>
            <p:cNvSpPr/>
            <p:nvPr/>
          </p:nvSpPr>
          <p:spPr>
            <a:xfrm>
              <a:off x="609962" y="671906"/>
              <a:ext cx="8016057" cy="512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889250">
                <a:defRPr/>
              </a:pPr>
              <a:r>
                <a:rPr lang="id-ID" sz="2400" i="1" dirty="0">
                  <a:solidFill>
                    <a:sysClr val="windowText" lastClr="000000"/>
                  </a:solidFill>
                  <a:latin typeface="Calibri" charset="0"/>
                  <a:ea typeface="Calibri" charset="0"/>
                  <a:cs typeface="Calibri" charset="0"/>
                </a:rPr>
                <a:t>UU No. 31 Tahun 1999             UU No. 20 Tahun 2001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4340943" y="807961"/>
              <a:ext cx="506930" cy="24511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8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3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8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3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8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3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8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3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3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6" grpId="0" animBg="1"/>
      <p:bldP spid="6" grpId="1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1"/>
            <a:ext cx="6447501" cy="507206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002060"/>
                </a:solidFill>
              </a:rPr>
              <a:t>Tupoksi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003823"/>
            <a:ext cx="7378700" cy="3384449"/>
          </a:xfrm>
        </p:spPr>
        <p:txBody>
          <a:bodyPr>
            <a:normAutofit/>
          </a:bodyPr>
          <a:lstStyle/>
          <a:p>
            <a:r>
              <a:rPr lang="en-US" dirty="0" err="1"/>
              <a:t>Inspektur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I-IV </a:t>
            </a:r>
            <a:r>
              <a:rPr lang="en-US" dirty="0" err="1"/>
              <a:t>berkedudukan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Inspektur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Sekretaris</a:t>
            </a:r>
            <a:r>
              <a:rPr lang="en-US" dirty="0"/>
              <a:t>.</a:t>
            </a:r>
          </a:p>
          <a:p>
            <a:r>
              <a:rPr lang="en-US" dirty="0" err="1"/>
              <a:t>Inspektur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 I-IV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merencanakan</a:t>
            </a:r>
            <a:r>
              <a:rPr lang="en-US" dirty="0"/>
              <a:t>, </a:t>
            </a:r>
            <a:r>
              <a:rPr lang="en-US" dirty="0" err="1"/>
              <a:t>merumuskan</a:t>
            </a:r>
            <a:r>
              <a:rPr lang="en-US" dirty="0"/>
              <a:t>, </a:t>
            </a:r>
            <a:r>
              <a:rPr lang="en-US" dirty="0" err="1"/>
              <a:t>mengendalikan</a:t>
            </a:r>
            <a:r>
              <a:rPr lang="en-US" dirty="0"/>
              <a:t>,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penyelenggaraan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, </a:t>
            </a:r>
            <a:r>
              <a:rPr lang="en-US" dirty="0" err="1"/>
              <a:t>kinerja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urusan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Daerah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Inspektur</a:t>
            </a:r>
            <a:r>
              <a:rPr lang="en-US" dirty="0"/>
              <a:t> </a:t>
            </a:r>
            <a:r>
              <a:rPr lang="en-US" dirty="0" err="1"/>
              <a:t>Pembantu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2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485775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002060"/>
                </a:solidFill>
              </a:rPr>
              <a:t>Tupoksi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800226"/>
            <a:ext cx="7593012" cy="3588047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/>
              <a:t>Irbansus</a:t>
            </a:r>
            <a:r>
              <a:rPr lang="en-US" sz="1800" dirty="0"/>
              <a:t> : </a:t>
            </a:r>
            <a:r>
              <a:rPr lang="en-US" sz="1800" dirty="0" err="1"/>
              <a:t>berkedudukan</a:t>
            </a:r>
            <a:r>
              <a:rPr lang="en-US" sz="1800" dirty="0"/>
              <a:t> di </a:t>
            </a:r>
            <a:r>
              <a:rPr lang="en-US" sz="1800" dirty="0" err="1"/>
              <a:t>bawah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Inspektur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Sekretaris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Irbansus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tugas</a:t>
            </a:r>
            <a:r>
              <a:rPr lang="en-US" sz="1800" dirty="0"/>
              <a:t> </a:t>
            </a:r>
            <a:r>
              <a:rPr lang="en-US" sz="1800" dirty="0" err="1"/>
              <a:t>merencanakan</a:t>
            </a:r>
            <a:r>
              <a:rPr lang="en-US" sz="1800" dirty="0"/>
              <a:t>, </a:t>
            </a:r>
            <a:r>
              <a:rPr lang="en-US" sz="1800" dirty="0" err="1"/>
              <a:t>merumuskan</a:t>
            </a:r>
            <a:r>
              <a:rPr lang="en-US" sz="1800" dirty="0"/>
              <a:t>, </a:t>
            </a:r>
            <a:r>
              <a:rPr lang="en-US" sz="1800" dirty="0" err="1"/>
              <a:t>mengendalikan</a:t>
            </a:r>
            <a:r>
              <a:rPr lang="en-US" sz="1800" dirty="0"/>
              <a:t>, </a:t>
            </a:r>
            <a:r>
              <a:rPr lang="en-US" sz="1800" dirty="0" err="1"/>
              <a:t>mengevaluasi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melaporkan</a:t>
            </a:r>
            <a:r>
              <a:rPr lang="en-US" sz="1800" dirty="0"/>
              <a:t> </a:t>
            </a:r>
            <a:r>
              <a:rPr lang="en-US" sz="1800" dirty="0" err="1"/>
              <a:t>penyelenggaraan</a:t>
            </a:r>
            <a:r>
              <a:rPr lang="en-US" sz="1800" dirty="0"/>
              <a:t> </a:t>
            </a:r>
            <a:r>
              <a:rPr lang="en-US" sz="1800" dirty="0" err="1"/>
              <a:t>pembinaan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 </a:t>
            </a:r>
            <a:r>
              <a:rPr lang="en-US" sz="1800" dirty="0" err="1">
                <a:highlight>
                  <a:srgbClr val="FFFF00"/>
                </a:highlight>
              </a:rPr>
              <a:t>dalam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bidang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pencegahan</a:t>
            </a:r>
            <a:r>
              <a:rPr lang="en-US" sz="1800" dirty="0">
                <a:highlight>
                  <a:srgbClr val="FFFF00"/>
                </a:highlight>
              </a:rPr>
              <a:t>, </a:t>
            </a:r>
            <a:r>
              <a:rPr lang="en-US" sz="1800" dirty="0" err="1">
                <a:highlight>
                  <a:srgbClr val="FFFF00"/>
                </a:highlight>
              </a:rPr>
              <a:t>penanganan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pengaduan</a:t>
            </a:r>
            <a:r>
              <a:rPr lang="en-US" sz="1800" dirty="0">
                <a:highlight>
                  <a:srgbClr val="FFFF00"/>
                </a:highlight>
              </a:rPr>
              <a:t>, </a:t>
            </a:r>
            <a:r>
              <a:rPr lang="en-US" sz="1800" dirty="0" err="1">
                <a:highlight>
                  <a:srgbClr val="FFFF00"/>
                </a:highlight>
              </a:rPr>
              <a:t>investigasi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dan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perhitungan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kerugian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sz="1800" dirty="0" err="1">
                <a:highlight>
                  <a:srgbClr val="FFFF00"/>
                </a:highlight>
              </a:rPr>
              <a:t>negara</a:t>
            </a:r>
            <a:r>
              <a:rPr lang="en-US" sz="1800" dirty="0">
                <a:highlight>
                  <a:srgbClr val="FFFF00"/>
                </a:highlight>
              </a:rPr>
              <a:t>.</a:t>
            </a:r>
          </a:p>
          <a:p>
            <a:r>
              <a:rPr lang="en-US" sz="1800" dirty="0"/>
              <a:t>SDM </a:t>
            </a:r>
            <a:r>
              <a:rPr lang="en-US" sz="1800" dirty="0" err="1"/>
              <a:t>Irbansus</a:t>
            </a:r>
            <a:r>
              <a:rPr lang="en-US" sz="1800" dirty="0"/>
              <a:t> :</a:t>
            </a:r>
          </a:p>
          <a:p>
            <a:pPr marL="0" indent="0">
              <a:buNone/>
              <a:tabLst>
                <a:tab pos="257175" algn="l"/>
              </a:tabLst>
            </a:pPr>
            <a:r>
              <a:rPr lang="en-US" sz="1800" dirty="0"/>
              <a:t> 	-</a:t>
            </a:r>
            <a:r>
              <a:rPr lang="en-US" sz="1800" dirty="0" err="1"/>
              <a:t>Irbansus</a:t>
            </a:r>
            <a:r>
              <a:rPr lang="en-US" sz="1800" dirty="0"/>
              <a:t> (</a:t>
            </a:r>
            <a:r>
              <a:rPr lang="en-US" sz="1800" dirty="0" err="1"/>
              <a:t>eselon</a:t>
            </a:r>
            <a:r>
              <a:rPr lang="en-US" sz="1800" dirty="0"/>
              <a:t> </a:t>
            </a:r>
            <a:r>
              <a:rPr lang="en-US" sz="1800" dirty="0" err="1"/>
              <a:t>IIIa</a:t>
            </a:r>
            <a:r>
              <a:rPr lang="en-US" sz="1800" dirty="0"/>
              <a:t>) : 1 orang</a:t>
            </a:r>
          </a:p>
          <a:p>
            <a:pPr marL="0" indent="0">
              <a:buNone/>
              <a:tabLst>
                <a:tab pos="257175" algn="l"/>
              </a:tabLst>
            </a:pPr>
            <a:r>
              <a:rPr lang="en-US" sz="1800" dirty="0"/>
              <a:t>	-JF. Auditor : 9 orang (4 </a:t>
            </a:r>
            <a:r>
              <a:rPr lang="en-US" sz="1800" dirty="0" err="1"/>
              <a:t>madya</a:t>
            </a:r>
            <a:r>
              <a:rPr lang="en-US" sz="1800" dirty="0"/>
              <a:t>, 4 </a:t>
            </a:r>
            <a:r>
              <a:rPr lang="en-US" sz="1800" dirty="0" err="1"/>
              <a:t>muda</a:t>
            </a:r>
            <a:r>
              <a:rPr lang="en-US" sz="1800" dirty="0"/>
              <a:t>, 1 </a:t>
            </a:r>
            <a:r>
              <a:rPr lang="en-US" sz="1800" dirty="0" err="1"/>
              <a:t>penyelia</a:t>
            </a:r>
            <a:r>
              <a:rPr lang="en-US" sz="1800" dirty="0"/>
              <a:t>)</a:t>
            </a:r>
          </a:p>
          <a:p>
            <a:pPr marL="0" indent="0">
              <a:buNone/>
              <a:tabLst>
                <a:tab pos="257175" algn="l"/>
              </a:tabLst>
            </a:pPr>
            <a:r>
              <a:rPr lang="en-US" sz="1800" dirty="0"/>
              <a:t>	-JF. P2UPD : 1 orang (</a:t>
            </a:r>
            <a:r>
              <a:rPr lang="en-US" sz="1800" dirty="0" err="1"/>
              <a:t>muda</a:t>
            </a:r>
            <a:r>
              <a:rPr lang="en-US" sz="1800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52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464344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002060"/>
                </a:solidFill>
              </a:rPr>
              <a:t>Penanganan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pengaduan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78794"/>
            <a:ext cx="7678737" cy="36094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Berdasarkan</a:t>
            </a:r>
            <a:r>
              <a:rPr lang="en-US" sz="1800" dirty="0"/>
              <a:t> PP 12 </a:t>
            </a:r>
            <a:r>
              <a:rPr lang="en-US" sz="1800" dirty="0" err="1"/>
              <a:t>Tahun</a:t>
            </a:r>
            <a:r>
              <a:rPr lang="en-US" sz="1800" dirty="0"/>
              <a:t> 2017 </a:t>
            </a:r>
            <a:r>
              <a:rPr lang="en-US" sz="1800" dirty="0" err="1"/>
              <a:t>ttg</a:t>
            </a:r>
            <a:r>
              <a:rPr lang="en-US" sz="1800" dirty="0"/>
              <a:t> </a:t>
            </a:r>
            <a:r>
              <a:rPr lang="en-US" sz="1800" dirty="0" err="1"/>
              <a:t>Binwas</a:t>
            </a:r>
            <a:r>
              <a:rPr lang="en-US" sz="1800" dirty="0"/>
              <a:t> </a:t>
            </a:r>
            <a:r>
              <a:rPr lang="en-US" sz="1800" dirty="0" err="1"/>
              <a:t>Penyelenggaraan</a:t>
            </a:r>
            <a:r>
              <a:rPr lang="en-US" sz="1800" dirty="0"/>
              <a:t> </a:t>
            </a:r>
            <a:r>
              <a:rPr lang="en-US" sz="1800" dirty="0" err="1"/>
              <a:t>Pemda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Pasal</a:t>
            </a:r>
            <a:r>
              <a:rPr lang="en-US" sz="1800" dirty="0"/>
              <a:t> 21. </a:t>
            </a:r>
            <a:r>
              <a:rPr lang="fi-FI" sz="1800" dirty="0"/>
              <a:t>Pengawasan oleh masyarakat merupakan salah satu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partisipasi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penyelenggaraan</a:t>
            </a:r>
            <a:r>
              <a:rPr lang="en-US" sz="1800" dirty="0"/>
              <a:t> </a:t>
            </a:r>
            <a:r>
              <a:rPr lang="en-US" sz="1800" dirty="0" err="1"/>
              <a:t>Pemerintahan</a:t>
            </a:r>
            <a:r>
              <a:rPr lang="en-US" sz="1800" dirty="0"/>
              <a:t> Daerah.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err="1"/>
              <a:t>Pengawasan</a:t>
            </a:r>
            <a:r>
              <a:rPr lang="en-US" sz="1800" dirty="0"/>
              <a:t> </a:t>
            </a:r>
            <a:r>
              <a:rPr lang="en-US" sz="1800" dirty="0" err="1"/>
              <a:t>oleh</a:t>
            </a:r>
            <a:r>
              <a:rPr lang="en-US" sz="1800" dirty="0"/>
              <a:t>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: </a:t>
            </a:r>
          </a:p>
          <a:p>
            <a:pPr indent="0">
              <a:buFont typeface="Wingdings" panose="05000000000000000000" pitchFamily="2" charset="2"/>
              <a:buChar char="v"/>
            </a:pPr>
            <a:r>
              <a:rPr lang="en-US" sz="1800" dirty="0" err="1"/>
              <a:t>perorangan</a:t>
            </a:r>
            <a:r>
              <a:rPr lang="en-US" sz="1800" dirty="0"/>
              <a:t>, </a:t>
            </a:r>
          </a:p>
          <a:p>
            <a:pPr indent="0">
              <a:buFont typeface="Wingdings" panose="05000000000000000000" pitchFamily="2" charset="2"/>
              <a:buChar char="v"/>
            </a:pPr>
            <a:r>
              <a:rPr lang="en-US" sz="1800" dirty="0" err="1"/>
              <a:t>perwakilan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, </a:t>
            </a:r>
          </a:p>
          <a:p>
            <a:pPr indent="0">
              <a:buFont typeface="Wingdings" panose="05000000000000000000" pitchFamily="2" charset="2"/>
              <a:buChar char="v"/>
            </a:pPr>
            <a:r>
              <a:rPr lang="en-US" sz="1800" dirty="0" err="1"/>
              <a:t>perwakilan</a:t>
            </a:r>
            <a:r>
              <a:rPr lang="en-US" sz="1800" dirty="0"/>
              <a:t> </a:t>
            </a:r>
            <a:r>
              <a:rPr lang="en-US" sz="1800" dirty="0" err="1"/>
              <a:t>kelompok</a:t>
            </a:r>
            <a:r>
              <a:rPr lang="en-US" sz="1800" dirty="0"/>
              <a:t> </a:t>
            </a:r>
            <a:r>
              <a:rPr lang="en-US" sz="1800" dirty="0" err="1"/>
              <a:t>pemerhati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</a:p>
          <a:p>
            <a:pPr marL="385763" indent="-128588">
              <a:buFont typeface="Wingdings" panose="05000000000000000000" pitchFamily="2" charset="2"/>
              <a:buChar char="v"/>
            </a:pPr>
            <a:r>
              <a:rPr lang="en-US" sz="1800" dirty="0" err="1"/>
              <a:t>perwakilan</a:t>
            </a:r>
            <a:r>
              <a:rPr lang="en-US" sz="1800" dirty="0"/>
              <a:t> </a:t>
            </a:r>
            <a:r>
              <a:rPr lang="en-US" sz="1800" dirty="0" err="1"/>
              <a:t>badan</a:t>
            </a:r>
            <a:r>
              <a:rPr lang="en-US" sz="1800" dirty="0"/>
              <a:t> </a:t>
            </a:r>
            <a:r>
              <a:rPr lang="en-US" sz="1800" dirty="0" err="1"/>
              <a:t>hukum</a:t>
            </a:r>
            <a:r>
              <a:rPr lang="en-US" sz="1800" dirty="0"/>
              <a:t> yang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kepedulian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penyelenggaraan</a:t>
            </a:r>
            <a:r>
              <a:rPr lang="en-US" sz="1800" dirty="0"/>
              <a:t> </a:t>
            </a:r>
            <a:r>
              <a:rPr lang="en-US" sz="1800" dirty="0" err="1"/>
              <a:t>Pemerintahan</a:t>
            </a:r>
            <a:r>
              <a:rPr lang="en-US" sz="1800" dirty="0"/>
              <a:t> Daerah.</a:t>
            </a:r>
          </a:p>
        </p:txBody>
      </p:sp>
    </p:spTree>
    <p:extLst>
      <p:ext uri="{BB962C8B-B14F-4D97-AF65-F5344CB8AC3E}">
        <p14:creationId xmlns:p14="http://schemas.microsoft.com/office/powerpoint/2010/main" val="1794264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221581"/>
            <a:ext cx="6447501" cy="364331"/>
          </a:xfrm>
        </p:spPr>
        <p:txBody>
          <a:bodyPr>
            <a:noAutofit/>
          </a:bodyPr>
          <a:lstStyle/>
          <a:p>
            <a:r>
              <a:rPr lang="en-US" sz="2100" dirty="0" err="1">
                <a:solidFill>
                  <a:srgbClr val="002060"/>
                </a:solidFill>
                <a:highlight>
                  <a:srgbClr val="FFFF00"/>
                </a:highlight>
              </a:rPr>
              <a:t>Penanganan</a:t>
            </a:r>
            <a:r>
              <a:rPr lang="en-US" sz="21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2100" dirty="0" err="1">
                <a:solidFill>
                  <a:srgbClr val="002060"/>
                </a:solidFill>
                <a:highlight>
                  <a:srgbClr val="FFFF00"/>
                </a:highlight>
              </a:rPr>
              <a:t>pengaduan</a:t>
            </a:r>
            <a:endParaRPr lang="en-US" sz="21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00225"/>
            <a:ext cx="7818041" cy="35880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400" dirty="0"/>
              <a:t>Masyarakat dapat menyampaikan laporan atau </a:t>
            </a:r>
            <a:r>
              <a:rPr lang="en-US" sz="2400" dirty="0" err="1"/>
              <a:t>pengaduan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dugaan</a:t>
            </a:r>
            <a:r>
              <a:rPr lang="en-US" sz="2400" dirty="0"/>
              <a:t> </a:t>
            </a:r>
            <a:r>
              <a:rPr lang="en-US" sz="2400" dirty="0" err="1"/>
              <a:t>penyimpangan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,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wakil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, 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err="1"/>
              <a:t>anggota</a:t>
            </a:r>
            <a:r>
              <a:rPr lang="en-US" sz="2400" dirty="0"/>
              <a:t> DPRD, </a:t>
            </a:r>
            <a:r>
              <a:rPr lang="en-US" sz="2400" dirty="0" err="1"/>
              <a:t>dan</a:t>
            </a:r>
            <a:r>
              <a:rPr lang="en-US" sz="2400" dirty="0"/>
              <a:t>/</a:t>
            </a:r>
            <a:r>
              <a:rPr lang="en-US" sz="2400" dirty="0" err="1"/>
              <a:t>atau</a:t>
            </a:r>
            <a:endParaRPr lang="en-US" sz="2400" dirty="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 err="1"/>
              <a:t>aparatur</a:t>
            </a:r>
            <a:r>
              <a:rPr lang="en-US" sz="2400" dirty="0"/>
              <a:t>  </a:t>
            </a:r>
            <a:r>
              <a:rPr lang="en-US" sz="2400" dirty="0" err="1"/>
              <a:t>sipil</a:t>
            </a:r>
            <a:r>
              <a:rPr lang="en-US" sz="2400" dirty="0"/>
              <a:t> negara di </a:t>
            </a:r>
            <a:r>
              <a:rPr lang="en-US" sz="2400" dirty="0" err="1"/>
              <a:t>instansi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dan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desa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APIP dan/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aparat</a:t>
            </a:r>
            <a:r>
              <a:rPr lang="en-US" sz="2400" dirty="0"/>
              <a:t> </a:t>
            </a:r>
            <a:r>
              <a:rPr lang="en-US" sz="2400" dirty="0" err="1"/>
              <a:t>penegak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4268308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2E43-D34D-2276-400D-8A271F60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82561"/>
          </a:xfrm>
        </p:spPr>
        <p:txBody>
          <a:bodyPr/>
          <a:lstStyle/>
          <a:p>
            <a:r>
              <a:rPr lang="en-US" sz="2700" dirty="0" err="1">
                <a:solidFill>
                  <a:srgbClr val="002060"/>
                </a:solidFill>
                <a:highlight>
                  <a:srgbClr val="FFFF00"/>
                </a:highlight>
              </a:rPr>
              <a:t>Penanganan</a:t>
            </a:r>
            <a:r>
              <a:rPr lang="en-US" sz="2700" dirty="0">
                <a:solidFill>
                  <a:srgbClr val="002060"/>
                </a:solidFill>
                <a:highlight>
                  <a:srgbClr val="FFFF00"/>
                </a:highlight>
              </a:rPr>
              <a:t> </a:t>
            </a:r>
            <a:r>
              <a:rPr lang="en-US" sz="2700" dirty="0" err="1">
                <a:solidFill>
                  <a:srgbClr val="002060"/>
                </a:solidFill>
                <a:highlight>
                  <a:srgbClr val="FFFF00"/>
                </a:highlight>
              </a:rPr>
              <a:t>pengaduan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BE3E-4098-0F1C-A99D-AE6D859D0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897012"/>
            <a:ext cx="7489313" cy="34912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dirty="0" err="1"/>
              <a:t>Laporan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pengaduan</a:t>
            </a:r>
            <a:r>
              <a:rPr lang="es-ES" dirty="0"/>
              <a:t> </a:t>
            </a:r>
            <a:r>
              <a:rPr lang="es-ES" dirty="0" err="1"/>
              <a:t>dugaan</a:t>
            </a:r>
            <a:r>
              <a:rPr lang="es-ES" dirty="0"/>
              <a:t> </a:t>
            </a:r>
            <a:r>
              <a:rPr lang="es-ES" dirty="0" err="1"/>
              <a:t>penyimpangan</a:t>
            </a:r>
            <a:r>
              <a:rPr lang="es-E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: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en-US" dirty="0"/>
              <a:t>a. </a:t>
            </a:r>
            <a:r>
              <a:rPr lang="en-US" dirty="0" err="1"/>
              <a:t>nama</a:t>
            </a:r>
            <a:r>
              <a:rPr lang="en-US" dirty="0"/>
              <a:t> dan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melaporkan</a:t>
            </a:r>
            <a:r>
              <a:rPr lang="en-US" dirty="0"/>
              <a:t>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en-US" dirty="0"/>
              <a:t>b. </a:t>
            </a:r>
            <a:r>
              <a:rPr lang="en-US" dirty="0" err="1"/>
              <a:t>nama</a:t>
            </a:r>
            <a:r>
              <a:rPr lang="en-US" dirty="0"/>
              <a:t>, </a:t>
            </a:r>
            <a:r>
              <a:rPr lang="en-US" dirty="0" err="1"/>
              <a:t>jabatan</a:t>
            </a:r>
            <a:r>
              <a:rPr lang="en-US" dirty="0"/>
              <a:t>, dan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dilaporkan</a:t>
            </a:r>
            <a:r>
              <a:rPr lang="en-US" dirty="0"/>
              <a:t>;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en-US" dirty="0"/>
              <a:t>c.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diduga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; dan</a:t>
            </a:r>
          </a:p>
          <a:p>
            <a:pPr marL="342900" indent="-342900">
              <a:spcBef>
                <a:spcPts val="0"/>
              </a:spcBef>
              <a:buNone/>
            </a:pPr>
            <a:r>
              <a:rPr lang="en-US" dirty="0"/>
              <a:t>d. </a:t>
            </a:r>
            <a:r>
              <a:rPr lang="en-US" dirty="0" err="1"/>
              <a:t>keterangan</a:t>
            </a:r>
            <a:r>
              <a:rPr lang="en-US" dirty="0"/>
              <a:t> yang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, data,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petunjuk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81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1"/>
            <a:ext cx="6447501" cy="432197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002060"/>
                </a:solidFill>
              </a:rPr>
              <a:t>Penanganan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pengaduan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864519"/>
            <a:ext cx="7250112" cy="3523753"/>
          </a:xfrm>
        </p:spPr>
        <p:txBody>
          <a:bodyPr>
            <a:normAutofit/>
          </a:bodyPr>
          <a:lstStyle/>
          <a:p>
            <a:r>
              <a:rPr lang="en-US" dirty="0"/>
              <a:t>PP 94 </a:t>
            </a:r>
            <a:r>
              <a:rPr lang="en-US" dirty="0" err="1"/>
              <a:t>Tahun</a:t>
            </a:r>
            <a:r>
              <a:rPr lang="en-US" dirty="0"/>
              <a:t> 2021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Disiplin</a:t>
            </a:r>
            <a:r>
              <a:rPr lang="en-US" dirty="0"/>
              <a:t> PNS, </a:t>
            </a:r>
            <a:r>
              <a:rPr lang="en-US" dirty="0" err="1"/>
              <a:t>Pasal</a:t>
            </a:r>
            <a:r>
              <a:rPr lang="en-US" dirty="0"/>
              <a:t> 4.</a:t>
            </a:r>
          </a:p>
          <a:p>
            <a:pPr>
              <a:buNone/>
              <a:tabLst>
                <a:tab pos="257175" algn="l"/>
              </a:tabLst>
            </a:pPr>
            <a:r>
              <a:rPr lang="en-US" dirty="0"/>
              <a:t>	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3, PNS </a:t>
            </a:r>
            <a:r>
              <a:rPr lang="en-US" dirty="0" err="1"/>
              <a:t>wajib</a:t>
            </a:r>
            <a:r>
              <a:rPr lang="en-US" dirty="0"/>
              <a:t> :</a:t>
            </a:r>
          </a:p>
          <a:p>
            <a:pPr marL="1285875" indent="-1028700" algn="just">
              <a:buNone/>
              <a:tabLst>
                <a:tab pos="1285875" algn="l"/>
              </a:tabLst>
            </a:pPr>
            <a:r>
              <a:rPr lang="sv-SE" dirty="0"/>
              <a:t>huruf d.	melaporkan dengan segera kepada atasannya apabila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7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314451"/>
            <a:ext cx="5551854" cy="432197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rgbClr val="002060"/>
                </a:solidFill>
              </a:rPr>
              <a:t>Tindak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lanjut</a:t>
            </a:r>
            <a:r>
              <a:rPr lang="en-US" sz="2100" dirty="0">
                <a:solidFill>
                  <a:srgbClr val="002060"/>
                </a:solidFill>
              </a:rPr>
              <a:t> </a:t>
            </a:r>
            <a:r>
              <a:rPr lang="en-US" sz="2100" dirty="0" err="1">
                <a:solidFill>
                  <a:srgbClr val="002060"/>
                </a:solidFill>
              </a:rPr>
              <a:t>pengaduan</a:t>
            </a:r>
            <a:endParaRPr lang="en-US" sz="21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844824"/>
            <a:ext cx="6984776" cy="3868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pengaduan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dikaji</a:t>
            </a:r>
            <a:r>
              <a:rPr lang="en-US" dirty="0">
                <a:sym typeface="Wingdings" panose="05000000000000000000" pitchFamily="2" charset="2"/>
              </a:rPr>
              <a:t> oleh </a:t>
            </a:r>
            <a:r>
              <a:rPr lang="en-US" dirty="0" err="1">
                <a:sym typeface="Wingdings" panose="05000000000000000000" pitchFamily="2" charset="2"/>
              </a:rPr>
              <a:t>tim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irban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dalnis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Hasil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kajian</a:t>
            </a:r>
            <a:r>
              <a:rPr lang="en-US" dirty="0">
                <a:sym typeface="Wingdings" panose="05000000000000000000" pitchFamily="2" charset="2"/>
              </a:rPr>
              <a:t>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ym typeface="Wingdings" panose="05000000000000000000" pitchFamily="2" charset="2"/>
              </a:rPr>
              <a:t>Arsipkan</a:t>
            </a:r>
            <a:r>
              <a:rPr lang="en-US" dirty="0">
                <a:sym typeface="Wingdings" panose="05000000000000000000" pitchFamily="2" charset="2"/>
              </a:rPr>
              <a:t> 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ditindaklanjuti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krn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jelas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lengkap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memenuhi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persyaratan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pengaduan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ym typeface="Wingdings" panose="05000000000000000000" pitchFamily="2" charset="2"/>
              </a:rPr>
              <a:t>Klarifikasi</a:t>
            </a:r>
            <a:r>
              <a:rPr lang="en-US" dirty="0">
                <a:sym typeface="Wingdings" panose="05000000000000000000" pitchFamily="2" charset="2"/>
              </a:rPr>
              <a:t> =&gt;</a:t>
            </a:r>
            <a:r>
              <a:rPr lang="en-US" dirty="0" err="1">
                <a:sym typeface="Wingdings" panose="05000000000000000000" pitchFamily="2" charset="2"/>
              </a:rPr>
              <a:t>bisa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ditingkatkan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ym typeface="Wingdings" panose="05000000000000000000" pitchFamily="2" charset="2"/>
              </a:rPr>
              <a:t>Dilimpahkan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kepada</a:t>
            </a:r>
            <a:r>
              <a:rPr lang="en-US" dirty="0">
                <a:sym typeface="Wingdings" panose="05000000000000000000" pitchFamily="2" charset="2"/>
              </a:rPr>
              <a:t> SKPD Teknis </a:t>
            </a:r>
            <a:r>
              <a:rPr lang="en-US" dirty="0" err="1">
                <a:sym typeface="Wingdings" panose="05000000000000000000" pitchFamily="2" charset="2"/>
              </a:rPr>
              <a:t>terkait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pemerintahan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kecamatan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dilakukan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klarifikasi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binwas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lebih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lanjut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sesuai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kewenangan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setelah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dikoordinasikan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irbanwil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>
                <a:sym typeface="Wingdings" panose="05000000000000000000" pitchFamily="2" charset="2"/>
              </a:rPr>
              <a:t>Pemeriksaan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khusus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40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6E4-01A6-6BA5-2DF0-520679EB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527255"/>
          </a:xfrm>
        </p:spPr>
        <p:txBody>
          <a:bodyPr/>
          <a:lstStyle/>
          <a:p>
            <a:r>
              <a:rPr lang="en-US" sz="2700" dirty="0" err="1">
                <a:solidFill>
                  <a:srgbClr val="002060"/>
                </a:solidFill>
              </a:rPr>
              <a:t>Tindak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lanjut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err="1">
                <a:solidFill>
                  <a:srgbClr val="002060"/>
                </a:solidFill>
              </a:rPr>
              <a:t>pengaduan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12E33-0CFD-ECD5-B2FC-06BB3B3AC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52318"/>
            <a:ext cx="7610987" cy="34359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-</a:t>
            </a:r>
            <a:r>
              <a:rPr lang="en-US" sz="2400" dirty="0" err="1">
                <a:sym typeface="Wingdings" panose="05000000000000000000" pitchFamily="2" charset="2"/>
              </a:rPr>
              <a:t>Permintaan</a:t>
            </a:r>
            <a:r>
              <a:rPr lang="en-US" sz="2400" dirty="0">
                <a:sym typeface="Wingdings" panose="05000000000000000000" pitchFamily="2" charset="2"/>
              </a:rPr>
              <a:t> APH (</a:t>
            </a:r>
            <a:r>
              <a:rPr lang="en-US" sz="2400" dirty="0" err="1">
                <a:sym typeface="Wingdings" panose="05000000000000000000" pitchFamily="2" charset="2"/>
              </a:rPr>
              <a:t>Kepolisian</a:t>
            </a:r>
            <a:r>
              <a:rPr lang="en-US" sz="2400" dirty="0">
                <a:sym typeface="Wingdings" panose="05000000000000000000" pitchFamily="2" charset="2"/>
              </a:rPr>
              <a:t>, </a:t>
            </a:r>
            <a:r>
              <a:rPr lang="en-US" sz="2400" dirty="0" err="1">
                <a:sym typeface="Wingdings" panose="05000000000000000000" pitchFamily="2" charset="2"/>
              </a:rPr>
              <a:t>Kejaksaan</a:t>
            </a:r>
            <a:r>
              <a:rPr lang="en-US" sz="2400" dirty="0">
                <a:sym typeface="Wingdings" panose="05000000000000000000" pitchFamily="2" charset="2"/>
              </a:rPr>
              <a:t>, KPK)</a:t>
            </a:r>
          </a:p>
          <a:p>
            <a:pPr marL="132160" indent="-132160">
              <a:buNone/>
            </a:pPr>
            <a:r>
              <a:rPr lang="en-US" sz="2400" dirty="0">
                <a:sym typeface="Wingdings" panose="05000000000000000000" pitchFamily="2" charset="2"/>
              </a:rPr>
              <a:t>-</a:t>
            </a:r>
            <a:r>
              <a:rPr lang="en-US" sz="2400" dirty="0" err="1">
                <a:sym typeface="Wingdings" panose="05000000000000000000" pitchFamily="2" charset="2"/>
              </a:rPr>
              <a:t>Pelimpahan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pihak</a:t>
            </a:r>
            <a:r>
              <a:rPr lang="en-US" sz="2400" dirty="0">
                <a:sym typeface="Wingdings" panose="05000000000000000000" pitchFamily="2" charset="2"/>
              </a:rPr>
              <a:t> lain (BKPSDM, LKPP, Saber </a:t>
            </a:r>
            <a:r>
              <a:rPr lang="en-US" sz="2400" dirty="0" err="1">
                <a:sym typeface="Wingdings" panose="05000000000000000000" pitchFamily="2" charset="2"/>
              </a:rPr>
              <a:t>Pungli</a:t>
            </a:r>
            <a:r>
              <a:rPr lang="en-US" sz="2400" dirty="0">
                <a:sym typeface="Wingdings" panose="05000000000000000000" pitchFamily="2" charset="2"/>
              </a:rPr>
              <a:t>, Kementerian, </a:t>
            </a:r>
            <a:r>
              <a:rPr lang="en-US" sz="2400" dirty="0" err="1">
                <a:sym typeface="Wingdings" panose="05000000000000000000" pitchFamily="2" charset="2"/>
              </a:rPr>
              <a:t>dll</a:t>
            </a:r>
            <a:r>
              <a:rPr lang="en-US" sz="2400" dirty="0">
                <a:sym typeface="Wingdings" panose="05000000000000000000" pitchFamily="2" charset="2"/>
              </a:rPr>
              <a:t>.)</a:t>
            </a:r>
          </a:p>
          <a:p>
            <a:pPr marL="0" indent="0">
              <a:buNone/>
              <a:tabLst>
                <a:tab pos="254794" algn="l"/>
              </a:tabLst>
            </a:pPr>
            <a:r>
              <a:rPr lang="en-US" sz="2400" dirty="0" err="1">
                <a:sym typeface="Wingdings" panose="05000000000000000000" pitchFamily="2" charset="2"/>
              </a:rPr>
              <a:t>Berupa</a:t>
            </a:r>
            <a:r>
              <a:rPr lang="en-US" sz="2400" dirty="0">
                <a:sym typeface="Wingdings" panose="05000000000000000000" pitchFamily="2" charset="2"/>
              </a:rPr>
              <a:t> :</a:t>
            </a:r>
          </a:p>
          <a:p>
            <a:pPr marL="0" indent="0">
              <a:buNone/>
              <a:tabLst>
                <a:tab pos="254794" algn="l"/>
              </a:tabLst>
            </a:pPr>
            <a:r>
              <a:rPr lang="en-US" sz="2400" dirty="0">
                <a:sym typeface="Wingdings" panose="05000000000000000000" pitchFamily="2" charset="2"/>
              </a:rPr>
              <a:t>a.	</a:t>
            </a:r>
            <a:r>
              <a:rPr lang="en-US" sz="2400" dirty="0" err="1">
                <a:sym typeface="Wingdings" panose="05000000000000000000" pitchFamily="2" charset="2"/>
              </a:rPr>
              <a:t>Pemeriksaan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khusus</a:t>
            </a:r>
            <a:r>
              <a:rPr lang="en-US" sz="2400" dirty="0">
                <a:sym typeface="Wingdings" panose="05000000000000000000" pitchFamily="2" charset="2"/>
              </a:rPr>
              <a:t>/</a:t>
            </a:r>
            <a:r>
              <a:rPr lang="en-US" sz="2400" dirty="0" err="1">
                <a:sym typeface="Wingdings" panose="05000000000000000000" pitchFamily="2" charset="2"/>
              </a:rPr>
              <a:t>investigasi</a:t>
            </a: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  <a:tabLst>
                <a:tab pos="254794" algn="l"/>
              </a:tabLst>
            </a:pPr>
            <a:r>
              <a:rPr lang="en-US" sz="2400" dirty="0">
                <a:sym typeface="Wingdings" panose="05000000000000000000" pitchFamily="2" charset="2"/>
              </a:rPr>
              <a:t>b.	</a:t>
            </a:r>
            <a:r>
              <a:rPr lang="en-US" sz="2400" dirty="0" err="1">
                <a:sym typeface="Wingdings" panose="05000000000000000000" pitchFamily="2" charset="2"/>
              </a:rPr>
              <a:t>Perhitungan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Kerugian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Keuangan</a:t>
            </a:r>
            <a:r>
              <a:rPr lang="en-US" sz="2400" dirty="0">
                <a:sym typeface="Wingdings" panose="05000000000000000000" pitchFamily="2" charset="2"/>
              </a:rPr>
              <a:t> Negara</a:t>
            </a:r>
          </a:p>
          <a:p>
            <a:pPr marL="0" indent="0">
              <a:buNone/>
              <a:tabLst>
                <a:tab pos="254794" algn="l"/>
              </a:tabLst>
            </a:pPr>
            <a:r>
              <a:rPr lang="en-US" sz="2400" dirty="0">
                <a:sym typeface="Wingdings" panose="05000000000000000000" pitchFamily="2" charset="2"/>
              </a:rPr>
              <a:t>c.	</a:t>
            </a:r>
            <a:r>
              <a:rPr lang="en-US" sz="2400" dirty="0" err="1">
                <a:sym typeface="Wingdings" panose="05000000000000000000" pitchFamily="2" charset="2"/>
              </a:rPr>
              <a:t>Pemberian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Keterangan</a:t>
            </a:r>
            <a:r>
              <a:rPr lang="en-US" sz="2400" dirty="0">
                <a:sym typeface="Wingdings" panose="05000000000000000000" pitchFamily="2" charset="2"/>
              </a:rPr>
              <a:t> Ahli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1276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1"/>
            <a:ext cx="6447501" cy="432197"/>
          </a:xfrm>
        </p:spPr>
        <p:txBody>
          <a:bodyPr>
            <a:normAutofit/>
          </a:bodyPr>
          <a:lstStyle/>
          <a:p>
            <a:r>
              <a:rPr lang="en-US" sz="2100" dirty="0" err="1"/>
              <a:t>Saluran</a:t>
            </a:r>
            <a:r>
              <a:rPr lang="en-US" sz="2100" dirty="0"/>
              <a:t> </a:t>
            </a:r>
            <a:r>
              <a:rPr lang="en-US" sz="2100" dirty="0" err="1"/>
              <a:t>pengaduan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07381"/>
            <a:ext cx="7312332" cy="37504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1. 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pengaduan</a:t>
            </a:r>
            <a:r>
              <a:rPr lang="en-US" sz="1800" dirty="0"/>
              <a:t> </a:t>
            </a:r>
            <a:r>
              <a:rPr lang="en-US" sz="1800" i="1" dirty="0"/>
              <a:t>offline</a:t>
            </a:r>
          </a:p>
          <a:p>
            <a:pPr marL="342900" indent="-342900">
              <a:buNone/>
            </a:pPr>
            <a:r>
              <a:rPr lang="en-US" sz="1800" i="1" dirty="0"/>
              <a:t>	</a:t>
            </a:r>
            <a:r>
              <a:rPr lang="en-US" sz="1800" dirty="0"/>
              <a:t>Inspektorat </a:t>
            </a:r>
            <a:r>
              <a:rPr lang="en-US" sz="1800" dirty="0" err="1"/>
              <a:t>Kabupaten</a:t>
            </a:r>
            <a:r>
              <a:rPr lang="en-US" sz="1800" dirty="0"/>
              <a:t> Cirebon</a:t>
            </a:r>
          </a:p>
          <a:p>
            <a:pPr marL="342900" indent="-342900">
              <a:buNone/>
            </a:pPr>
            <a:r>
              <a:rPr lang="en-US" sz="1800" dirty="0"/>
              <a:t>	Jl. </a:t>
            </a:r>
            <a:r>
              <a:rPr lang="en-US" sz="1800" dirty="0" err="1"/>
              <a:t>Sunan</a:t>
            </a:r>
            <a:r>
              <a:rPr lang="en-US" sz="1800" dirty="0"/>
              <a:t> </a:t>
            </a:r>
            <a:r>
              <a:rPr lang="en-US" sz="1800" dirty="0" err="1"/>
              <a:t>Giri</a:t>
            </a:r>
            <a:r>
              <a:rPr lang="en-US" sz="1800" dirty="0"/>
              <a:t> No. 2. </a:t>
            </a:r>
            <a:r>
              <a:rPr lang="en-US" sz="1800" dirty="0" err="1"/>
              <a:t>Kompleks</a:t>
            </a:r>
            <a:r>
              <a:rPr lang="en-US" sz="1800" dirty="0"/>
              <a:t> </a:t>
            </a:r>
            <a:r>
              <a:rPr lang="en-US" sz="1800" dirty="0" err="1"/>
              <a:t>perkantoran</a:t>
            </a:r>
            <a:r>
              <a:rPr lang="en-US" sz="1800" dirty="0"/>
              <a:t> </a:t>
            </a:r>
            <a:r>
              <a:rPr lang="en-US" sz="1800" dirty="0" err="1"/>
              <a:t>Pemda</a:t>
            </a:r>
            <a:r>
              <a:rPr lang="en-US" sz="1800" dirty="0"/>
              <a:t> </a:t>
            </a:r>
            <a:r>
              <a:rPr lang="en-US" sz="1800" dirty="0" err="1"/>
              <a:t>Kab</a:t>
            </a:r>
            <a:r>
              <a:rPr lang="en-US" sz="1800" dirty="0"/>
              <a:t>. Cirebon, </a:t>
            </a:r>
            <a:r>
              <a:rPr lang="en-US" sz="1800" dirty="0" err="1"/>
              <a:t>Sumber</a:t>
            </a:r>
            <a:r>
              <a:rPr lang="en-US" sz="1800" dirty="0"/>
              <a:t>.</a:t>
            </a:r>
          </a:p>
          <a:p>
            <a:pPr marL="342900" indent="-342900"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2. </a:t>
            </a:r>
            <a:r>
              <a:rPr lang="en-US" sz="1800" dirty="0" err="1"/>
              <a:t>Saluran</a:t>
            </a:r>
            <a:r>
              <a:rPr lang="en-US" sz="1800" dirty="0"/>
              <a:t> </a:t>
            </a:r>
            <a:r>
              <a:rPr lang="en-US" sz="1800" dirty="0" err="1"/>
              <a:t>pengaduan</a:t>
            </a:r>
            <a:r>
              <a:rPr lang="en-US" sz="1800" dirty="0"/>
              <a:t> </a:t>
            </a:r>
            <a:r>
              <a:rPr lang="en-US" sz="1800" i="1" dirty="0"/>
              <a:t>online</a:t>
            </a:r>
          </a:p>
          <a:p>
            <a:pPr marL="342900" indent="0">
              <a:buNone/>
            </a:pP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 </a:t>
            </a:r>
            <a:r>
              <a:rPr lang="en-US" sz="18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pengaduan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: www.lapor.go.id</a:t>
            </a:r>
            <a:r>
              <a:rPr lang="en-US" sz="1800" dirty="0"/>
              <a:t> </a:t>
            </a:r>
          </a:p>
          <a:p>
            <a:pPr marL="342900" indent="0">
              <a:buNone/>
            </a:pPr>
            <a:r>
              <a:rPr lang="en-US" sz="1800" dirty="0" err="1"/>
              <a:t>dan</a:t>
            </a:r>
            <a:r>
              <a:rPr lang="en-US" sz="1800" dirty="0"/>
              <a:t> email Inspektorat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</a:p>
          <a:p>
            <a:pPr marL="342900" indent="0">
              <a:buNone/>
            </a:pPr>
            <a:r>
              <a:rPr lang="nl-NL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inspektorat@cirebonkab.go.id</a:t>
            </a:r>
            <a:r>
              <a:rPr lang="en-US" sz="1800" dirty="0"/>
              <a:t>, </a:t>
            </a:r>
          </a:p>
          <a:p>
            <a:pPr marL="342900" indent="0">
              <a:buNone/>
            </a:pPr>
            <a:r>
              <a:rPr lang="nl-NL" sz="1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inspektorat_kabcirebon@yahoo.co.id</a:t>
            </a:r>
            <a:r>
              <a:rPr lang="nl-NL" sz="1800" dirty="0"/>
              <a:t> </a:t>
            </a:r>
            <a:endParaRPr lang="en-US" sz="1800" dirty="0"/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64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314450"/>
            <a:ext cx="6447501" cy="475060"/>
          </a:xfrm>
        </p:spPr>
        <p:txBody>
          <a:bodyPr>
            <a:normAutofit/>
          </a:bodyPr>
          <a:lstStyle/>
          <a:p>
            <a:r>
              <a:rPr lang="en-US" sz="2100" dirty="0" err="1"/>
              <a:t>Pelaporan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89510"/>
            <a:ext cx="7507287" cy="3846909"/>
          </a:xfrm>
        </p:spPr>
        <p:txBody>
          <a:bodyPr>
            <a:normAutofit/>
          </a:bodyPr>
          <a:lstStyle/>
          <a:p>
            <a:r>
              <a:rPr lang="en-US" sz="1800" dirty="0" err="1"/>
              <a:t>Pelaporan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Pembinaan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 (PP 12/2017 </a:t>
            </a:r>
            <a:r>
              <a:rPr lang="en-US" sz="1800" dirty="0" err="1"/>
              <a:t>Pasal</a:t>
            </a:r>
            <a:r>
              <a:rPr lang="en-US" sz="1800" dirty="0"/>
              <a:t> 23)</a:t>
            </a:r>
          </a:p>
          <a:p>
            <a:r>
              <a:rPr lang="en-US" sz="1800" dirty="0"/>
              <a:t>Hasil </a:t>
            </a:r>
            <a:r>
              <a:rPr lang="en-US" sz="1800" dirty="0" err="1"/>
              <a:t>pengawasan</a:t>
            </a:r>
            <a:r>
              <a:rPr lang="en-US" sz="1800" dirty="0"/>
              <a:t> oleh APIP </a:t>
            </a:r>
            <a:r>
              <a:rPr lang="en-US" sz="1800" dirty="0" err="1"/>
              <a:t>dituangkan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 </a:t>
            </a:r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 dan </a:t>
            </a:r>
            <a:r>
              <a:rPr lang="en-US" sz="1800" dirty="0" err="1"/>
              <a:t>disampaikan</a:t>
            </a:r>
            <a:r>
              <a:rPr lang="en-US" sz="1800" dirty="0"/>
              <a:t> </a:t>
            </a:r>
            <a:r>
              <a:rPr lang="en-US" sz="1800" dirty="0" err="1"/>
              <a:t>kepada</a:t>
            </a:r>
            <a:r>
              <a:rPr lang="en-US" sz="1800" dirty="0"/>
              <a:t> </a:t>
            </a:r>
            <a:r>
              <a:rPr lang="en-US" sz="1800" dirty="0" err="1"/>
              <a:t>pimpinan</a:t>
            </a:r>
            <a:r>
              <a:rPr lang="en-US" sz="1800" dirty="0"/>
              <a:t> </a:t>
            </a:r>
            <a:r>
              <a:rPr lang="en-US" sz="1800" dirty="0" err="1"/>
              <a:t>instansi</a:t>
            </a:r>
            <a:r>
              <a:rPr lang="en-US" sz="1800" dirty="0"/>
              <a:t> masing-masing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ketentuan</a:t>
            </a:r>
            <a:r>
              <a:rPr lang="en-US" sz="1800" dirty="0"/>
              <a:t> </a:t>
            </a:r>
            <a:r>
              <a:rPr lang="en-US" sz="1800" dirty="0" err="1"/>
              <a:t>peraturan</a:t>
            </a:r>
            <a:r>
              <a:rPr lang="en-US" sz="1800" dirty="0"/>
              <a:t> </a:t>
            </a:r>
            <a:r>
              <a:rPr lang="en-US" sz="1800" dirty="0" err="1"/>
              <a:t>perundang-undangan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 :</a:t>
            </a:r>
          </a:p>
          <a:p>
            <a:pPr marL="428625" indent="-214313">
              <a:buFont typeface="Wingdings" panose="05000000000000000000" pitchFamily="2" charset="2"/>
              <a:buChar char="v"/>
              <a:tabLst>
                <a:tab pos="257175" algn="l"/>
              </a:tabLst>
            </a:pPr>
            <a:r>
              <a:rPr lang="sv-SE" sz="1800" dirty="0">
                <a:highlight>
                  <a:srgbClr val="FFFF00"/>
                </a:highlight>
              </a:rPr>
              <a:t>bersifat rahasia, </a:t>
            </a:r>
          </a:p>
          <a:p>
            <a:pPr marL="428625" indent="-214313">
              <a:buFont typeface="Wingdings" panose="05000000000000000000" pitchFamily="2" charset="2"/>
              <a:buChar char="v"/>
            </a:pPr>
            <a:r>
              <a:rPr lang="sv-SE" sz="1800" dirty="0">
                <a:highlight>
                  <a:srgbClr val="00FF00"/>
                </a:highlight>
              </a:rPr>
              <a:t>tidak boleh dibuka kepada </a:t>
            </a:r>
            <a:r>
              <a:rPr lang="en-US" sz="1800" dirty="0" err="1">
                <a:highlight>
                  <a:srgbClr val="00FF00"/>
                </a:highlight>
              </a:rPr>
              <a:t>publik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endParaRPr lang="en-US" sz="1800" dirty="0"/>
          </a:p>
          <a:p>
            <a:pPr marL="428625" indent="-214313">
              <a:buFont typeface="Wingdings" panose="05000000000000000000" pitchFamily="2" charset="2"/>
              <a:buChar char="v"/>
            </a:pPr>
            <a:r>
              <a:rPr lang="en-US" sz="1800" dirty="0" err="1">
                <a:highlight>
                  <a:srgbClr val="00FFFF"/>
                </a:highlight>
              </a:rPr>
              <a:t>tidak</a:t>
            </a:r>
            <a:r>
              <a:rPr lang="en-US" sz="1800" dirty="0">
                <a:highlight>
                  <a:srgbClr val="00FFFF"/>
                </a:highlight>
              </a:rPr>
              <a:t> </a:t>
            </a:r>
            <a:r>
              <a:rPr lang="en-US" sz="1800" dirty="0" err="1">
                <a:highlight>
                  <a:srgbClr val="00FFFF"/>
                </a:highlight>
              </a:rPr>
              <a:t>boleh</a:t>
            </a:r>
            <a:r>
              <a:rPr lang="en-US" sz="1800" dirty="0">
                <a:highlight>
                  <a:srgbClr val="00FFFF"/>
                </a:highlight>
              </a:rPr>
              <a:t> </a:t>
            </a:r>
            <a:r>
              <a:rPr lang="en-US" sz="1800" dirty="0" err="1">
                <a:highlight>
                  <a:srgbClr val="00FFFF"/>
                </a:highlight>
              </a:rPr>
              <a:t>diberikan</a:t>
            </a:r>
            <a:r>
              <a:rPr lang="en-US" sz="1800" dirty="0">
                <a:highlight>
                  <a:srgbClr val="00FFFF"/>
                </a:highlight>
              </a:rPr>
              <a:t> </a:t>
            </a:r>
            <a:r>
              <a:rPr lang="en-US" sz="1800" dirty="0" err="1">
                <a:highlight>
                  <a:srgbClr val="00FFFF"/>
                </a:highlight>
              </a:rPr>
              <a:t>kepada</a:t>
            </a:r>
            <a:r>
              <a:rPr lang="en-US" sz="1800" dirty="0">
                <a:highlight>
                  <a:srgbClr val="00FFFF"/>
                </a:highlight>
              </a:rPr>
              <a:t> </a:t>
            </a:r>
            <a:r>
              <a:rPr lang="en-US" sz="1800" dirty="0" err="1">
                <a:highlight>
                  <a:srgbClr val="00FFFF"/>
                </a:highlight>
              </a:rPr>
              <a:t>publik</a:t>
            </a:r>
            <a:r>
              <a:rPr lang="en-US" sz="1800" dirty="0">
                <a:highlight>
                  <a:srgbClr val="00FFFF"/>
                </a:highlight>
              </a:rPr>
              <a:t> </a:t>
            </a:r>
            <a:r>
              <a:rPr lang="en-US" sz="1800" dirty="0" err="1"/>
              <a:t>kecuali</a:t>
            </a:r>
            <a:r>
              <a:rPr lang="en-US" sz="1800" dirty="0"/>
              <a:t> </a:t>
            </a:r>
            <a:r>
              <a:rPr lang="fi-FI" sz="1800" dirty="0"/>
              <a:t>ditentukan lain sesuai dengan ketentuan peraturan </a:t>
            </a:r>
            <a:r>
              <a:rPr lang="en-US" sz="1800" dirty="0" err="1"/>
              <a:t>perundang-undangan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1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855" y="52804"/>
            <a:ext cx="6932613" cy="805590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LATAR BELAKANG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ATURAN GRATIFIKASI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1054615" y="3397785"/>
            <a:ext cx="3410753" cy="1187594"/>
          </a:xfrm>
        </p:spPr>
        <p:txBody>
          <a:bodyPr>
            <a:normAutofit lnSpcReduction="100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id-ID" dirty="0" err="1">
                <a:latin typeface="Calibri" charset="0"/>
                <a:ea typeface="Calibri" charset="0"/>
                <a:cs typeface="Calibri" charset="0"/>
              </a:rPr>
              <a:t>Seringkali</a:t>
            </a:r>
            <a:r>
              <a:rPr lang="id-ID" dirty="0">
                <a:latin typeface="Calibri" charset="0"/>
                <a:ea typeface="Calibri" charset="0"/>
                <a:cs typeface="Calibri" charset="0"/>
              </a:rPr>
              <a:t> berasal dari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d-ID" dirty="0">
                <a:latin typeface="Calibri" charset="0"/>
                <a:ea typeface="Calibri" charset="0"/>
                <a:cs typeface="Calibri" charset="0"/>
              </a:rPr>
              <a:t>kebiasaan yang menjadi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id-ID" dirty="0">
                <a:latin typeface="Calibri" charset="0"/>
                <a:ea typeface="Calibri" charset="0"/>
                <a:cs typeface="Calibri" charset="0"/>
              </a:rPr>
              <a:t>perilaku </a:t>
            </a:r>
            <a:r>
              <a:rPr lang="id-ID" dirty="0" err="1">
                <a:latin typeface="Calibri" charset="0"/>
                <a:ea typeface="Calibri" charset="0"/>
                <a:cs typeface="Calibri" charset="0"/>
              </a:rPr>
              <a:t>dibawah</a:t>
            </a:r>
            <a:r>
              <a:rPr lang="id-ID" dirty="0">
                <a:latin typeface="Calibri" charset="0"/>
                <a:ea typeface="Calibri" charset="0"/>
                <a:cs typeface="Calibri" charset="0"/>
              </a:rPr>
              <a:t> sadar</a:t>
            </a:r>
          </a:p>
          <a:p>
            <a:pPr marL="0" indent="0" algn="r">
              <a:spcBef>
                <a:spcPts val="0"/>
              </a:spcBef>
              <a:buNone/>
            </a:pPr>
            <a:endParaRPr lang="id-ID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97999" y="4585381"/>
            <a:ext cx="2241755" cy="120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Sekedar tanda terima kasih </a:t>
            </a:r>
          </a:p>
          <a:p>
            <a:pPr algn="r">
              <a:spcBef>
                <a:spcPts val="0"/>
              </a:spcBef>
              <a:buNone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dan sah</a:t>
            </a:r>
          </a:p>
          <a:p>
            <a:pPr algn="r">
              <a:spcBef>
                <a:spcPts val="0"/>
              </a:spcBef>
              <a:buNone/>
            </a:pPr>
            <a:endParaRPr lang="id-ID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199" name="Content Placeholder 2"/>
          <p:cNvSpPr txBox="1">
            <a:spLocks/>
          </p:cNvSpPr>
          <p:nvPr/>
        </p:nvSpPr>
        <p:spPr bwMode="auto">
          <a:xfrm>
            <a:off x="2589902" y="1874616"/>
            <a:ext cx="375093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Seringkali terkait dengan jabatan serta kemungkinan adanya benturan kepentingan </a:t>
            </a:r>
          </a:p>
          <a:p>
            <a:pPr algn="r">
              <a:spcBef>
                <a:spcPts val="0"/>
              </a:spcBef>
              <a:buNone/>
            </a:pP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d-ID" sz="2000" i="1" dirty="0">
                <a:latin typeface="Calibri" charset="0"/>
                <a:ea typeface="Calibri" charset="0"/>
                <a:cs typeface="Calibri" charset="0"/>
              </a:rPr>
              <a:t>conflict of interest</a:t>
            </a:r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, COI)</a:t>
            </a:r>
          </a:p>
          <a:p>
            <a:pPr>
              <a:spcBef>
                <a:spcPts val="0"/>
              </a:spcBef>
              <a:buNone/>
            </a:pPr>
            <a:endParaRPr lang="id-ID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529818" y="1175679"/>
            <a:ext cx="2189359" cy="647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r>
              <a:rPr lang="id-ID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Gratifikasi</a:t>
            </a:r>
          </a:p>
          <a:p>
            <a:pPr algn="r" eaLnBrk="1" hangingPunct="1">
              <a:lnSpc>
                <a:spcPct val="80000"/>
              </a:lnSpc>
              <a:buFontTx/>
              <a:buNone/>
              <a:defRPr/>
            </a:pPr>
            <a:endParaRPr lang="id-ID" b="1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1806" y="1734113"/>
            <a:ext cx="8387373" cy="4935249"/>
            <a:chOff x="331804" y="1934491"/>
            <a:chExt cx="8353780" cy="4935249"/>
          </a:xfrm>
        </p:grpSpPr>
        <p:grpSp>
          <p:nvGrpSpPr>
            <p:cNvPr id="14" name="Group 13"/>
            <p:cNvGrpSpPr/>
            <p:nvPr/>
          </p:nvGrpSpPr>
          <p:grpSpPr>
            <a:xfrm flipH="1">
              <a:off x="2401225" y="1934491"/>
              <a:ext cx="6284359" cy="4058554"/>
              <a:chOff x="642748" y="1766675"/>
              <a:chExt cx="5543117" cy="4032636"/>
            </a:xfrm>
            <a:solidFill>
              <a:srgbClr val="FFC000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642748" y="1766675"/>
                <a:ext cx="2066494" cy="14463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d-ID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2750" y="3204725"/>
                <a:ext cx="3675728" cy="12961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d-ID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2751" y="4500868"/>
                <a:ext cx="5543114" cy="129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id-ID">
                  <a:solidFill>
                    <a:schemeClr val="bg1"/>
                  </a:solidFill>
                  <a:latin typeface="Candara" charset="0"/>
                  <a:ea typeface="Candara" charset="0"/>
                  <a:cs typeface="Candara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31804" y="5993046"/>
              <a:ext cx="8353778" cy="8766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Candara" charset="0"/>
                <a:ea typeface="Candara" charset="0"/>
                <a:cs typeface="Candara" charset="0"/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 rot="19021154">
            <a:off x="2524104" y="3577082"/>
            <a:ext cx="7154565" cy="960865"/>
          </a:xfrm>
          <a:prstGeom prst="rightArrow">
            <a:avLst>
              <a:gd name="adj1" fmla="val 50000"/>
              <a:gd name="adj2" fmla="val 55338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5273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8" grpId="0"/>
      <p:bldP spid="8199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hasdiputra.files.wordpress.com/2012/11/berani-jujur-heba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89026"/>
            <a:ext cx="3738829" cy="2804122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3688" y="3429000"/>
            <a:ext cx="6048672" cy="1362075"/>
          </a:xfrm>
          <a:effectLst/>
        </p:spPr>
        <p:txBody>
          <a:bodyPr>
            <a:normAutofit/>
          </a:bodyPr>
          <a:lstStyle/>
          <a:p>
            <a:pPr algn="ctr"/>
            <a:r>
              <a:rPr lang="id-ID" sz="6000" b="1" dirty="0">
                <a:ln w="0"/>
                <a:effectLst>
                  <a:reflection blurRad="6350" stA="50000" endA="300" endPos="50000" dist="12700" dir="5400000" sy="-100000" algn="bl" rotWithShape="0"/>
                </a:effectLst>
                <a:latin typeface="Candara" panose="020E0502030303020204" pitchFamily="34" charset="0"/>
              </a:rPr>
              <a:t>TERIMA </a:t>
            </a:r>
            <a:r>
              <a:rPr lang="id-ID" sz="6000" b="1" dirty="0">
                <a:ln w="0"/>
                <a:solidFill>
                  <a:srgbClr val="C00000"/>
                </a:solidFill>
                <a:effectLst>
                  <a:reflection blurRad="6350" stA="50000" endA="300" endPos="50000" dist="12700" dir="5400000" sy="-100000" algn="bl" rotWithShape="0"/>
                </a:effectLst>
                <a:latin typeface="Candara" panose="020E0502030303020204" pitchFamily="34" charset="0"/>
              </a:rPr>
              <a:t>KASIH</a:t>
            </a:r>
          </a:p>
        </p:txBody>
      </p:sp>
    </p:spTree>
    <p:extLst>
      <p:ext uri="{BB962C8B-B14F-4D97-AF65-F5344CB8AC3E}">
        <p14:creationId xmlns:p14="http://schemas.microsoft.com/office/powerpoint/2010/main" val="9751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1691680" y="3007550"/>
            <a:ext cx="5094630" cy="2101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474168" y="3007550"/>
            <a:ext cx="5122168" cy="2101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324" y="1616763"/>
            <a:ext cx="2067976" cy="1877981"/>
          </a:xfrm>
          <a:prstGeom prst="rect">
            <a:avLst/>
          </a:prstGeom>
        </p:spPr>
      </p:pic>
      <p:pic>
        <p:nvPicPr>
          <p:cNvPr id="1028" name="Picture 4" descr="http://lh3.ggpht.com/-hAHKrdw1Zvw/T4Li52UFj9I/AAAAAAAAAPY/5fHhH_A5eAE/s0/friend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5FAF3"/>
              </a:clrFrom>
              <a:clrTo>
                <a:srgbClr val="F5FA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51" y="4793805"/>
            <a:ext cx="2429716" cy="11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136" y="4873174"/>
            <a:ext cx="2460365" cy="10238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94677" y="3267254"/>
            <a:ext cx="1584176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BUDAYA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3193" y="5962141"/>
            <a:ext cx="2077632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latin typeface="Calibri" charset="0"/>
                <a:ea typeface="Calibri" charset="0"/>
                <a:cs typeface="Calibri" charset="0"/>
              </a:rPr>
              <a:t>PERGAULAN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9495" y="2461633"/>
            <a:ext cx="2077632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Peringatan peristiwa spesial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0474" y="3875933"/>
            <a:ext cx="2077632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Ekspresi persahabatan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7447" y="5108745"/>
            <a:ext cx="2077632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Wujud </a:t>
            </a:r>
            <a:r>
              <a:rPr lang="id-ID" sz="20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terimakasih</a:t>
            </a:r>
            <a:r>
              <a:rPr lang="id-ID" sz="2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kepada teman/ keluarga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86312" y="5868439"/>
            <a:ext cx="123501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000" dirty="0">
                <a:latin typeface="Calibri" charset="0"/>
                <a:ea typeface="Calibri" charset="0"/>
                <a:cs typeface="Calibri" charset="0"/>
              </a:rPr>
              <a:t>ETIKA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892" y="684928"/>
            <a:ext cx="818160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dasarnya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p</a:t>
            </a:r>
            <a:r>
              <a:rPr lang="id-ID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rakt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id-ID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d-ID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emberian</a:t>
            </a:r>
            <a:r>
              <a:rPr lang="id-ID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adalah netral dan wajar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terjadi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sekitar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kita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kehidupan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sehari-hari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dalam</a:t>
            </a:r>
            <a:r>
              <a:rPr lang="id-ID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lingkup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endParaRPr lang="id-ID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90" y="1705007"/>
            <a:ext cx="1276417" cy="19146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612" y="3307510"/>
            <a:ext cx="2150557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KE</a:t>
            </a:r>
            <a:r>
              <a:rPr lang="id-ID" dirty="0">
                <a:latin typeface="Calibri" charset="0"/>
                <a:ea typeface="Calibri" charset="0"/>
                <a:cs typeface="Calibri" charset="0"/>
              </a:rPr>
              <a:t>AGAMA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AN</a:t>
            </a:r>
            <a:endParaRPr lang="id-ID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068855" y="52804"/>
            <a:ext cx="6932613" cy="805590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id-ID" sz="3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LATAR BELAKANG </a:t>
            </a:r>
            <a:r>
              <a:rPr lang="id-ID" sz="3200" b="1" dirty="0">
                <a:latin typeface="Calibri" charset="0"/>
                <a:ea typeface="Calibri" charset="0"/>
                <a:cs typeface="Calibri" charset="0"/>
              </a:rPr>
              <a:t>ATURAN GRATIFIKASI</a:t>
            </a:r>
          </a:p>
        </p:txBody>
      </p:sp>
    </p:spTree>
    <p:extLst>
      <p:ext uri="{BB962C8B-B14F-4D97-AF65-F5344CB8AC3E}">
        <p14:creationId xmlns:p14="http://schemas.microsoft.com/office/powerpoint/2010/main" val="3304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81178" y="1224286"/>
            <a:ext cx="8388424" cy="4779150"/>
            <a:chOff x="0" y="1154723"/>
            <a:chExt cx="8388424" cy="4779150"/>
          </a:xfrm>
        </p:grpSpPr>
        <p:pic>
          <p:nvPicPr>
            <p:cNvPr id="4098" name="Picture 2" descr="http://santiyonathan.com/wp-content/uploads/tip_of_the_iceberg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4723"/>
              <a:ext cx="6372200" cy="477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1598458" y="2418252"/>
              <a:ext cx="3693622" cy="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dash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598458" y="3861048"/>
              <a:ext cx="3693622" cy="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dash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598458" y="5301208"/>
              <a:ext cx="3622148" cy="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dash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Pentagon 5"/>
            <p:cNvSpPr/>
            <p:nvPr/>
          </p:nvSpPr>
          <p:spPr>
            <a:xfrm flipH="1">
              <a:off x="4788024" y="1415221"/>
              <a:ext cx="3600400" cy="933468"/>
            </a:xfrm>
            <a:prstGeom prst="homePlat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65100" h="10795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d-ID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Pikiran Sadar</a:t>
              </a:r>
            </a:p>
          </p:txBody>
        </p:sp>
        <p:sp>
          <p:nvSpPr>
            <p:cNvPr id="11" name="Pentagon 10"/>
            <p:cNvSpPr/>
            <p:nvPr/>
          </p:nvSpPr>
          <p:spPr>
            <a:xfrm flipH="1">
              <a:off x="4788024" y="2840345"/>
              <a:ext cx="3600400" cy="950629"/>
            </a:xfrm>
            <a:prstGeom prst="homePlat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65100" h="10795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d-ID" sz="2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</a:t>
              </a:r>
              <a:r>
                <a:rPr lang="id-ID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Pikiran Bawah Sadar</a:t>
              </a:r>
            </a:p>
          </p:txBody>
        </p:sp>
        <p:sp>
          <p:nvSpPr>
            <p:cNvPr id="12" name="Pentagon 11"/>
            <p:cNvSpPr/>
            <p:nvPr/>
          </p:nvSpPr>
          <p:spPr>
            <a:xfrm flipH="1">
              <a:off x="4759957" y="4300192"/>
              <a:ext cx="3600400" cy="931453"/>
            </a:xfrm>
            <a:prstGeom prst="homePlate">
              <a:avLst/>
            </a:prstGeom>
            <a:solidFill>
              <a:schemeClr val="accent3"/>
            </a:solidFill>
            <a:ln>
              <a:solidFill>
                <a:srgbClr val="FFFF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65100" h="107950"/>
              <a:bevelB w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d-ID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Pikiran Bawah Sadar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41904" y="678124"/>
            <a:ext cx="6650748" cy="613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d-ID" sz="2400" dirty="0" err="1">
                <a:latin typeface="Calibri" charset="0"/>
                <a:ea typeface="Calibri" charset="0"/>
                <a:cs typeface="Calibri" charset="0"/>
              </a:rPr>
              <a:t>Praktek</a:t>
            </a:r>
            <a:r>
              <a:rPr lang="id-ID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pemberian hadiah</a:t>
            </a:r>
            <a:r>
              <a:rPr lang="id-ID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ibarat gunung es (</a:t>
            </a:r>
            <a:r>
              <a:rPr lang="id-ID" sz="2400" i="1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iceberg</a:t>
            </a:r>
            <a:r>
              <a:rPr lang="id-ID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80826"/>
            <a:ext cx="9144000" cy="801978"/>
          </a:xfrm>
          <a:solidFill>
            <a:srgbClr val="C00000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Korupsi seringkali berasal dari kebiasaan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id-ID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id-ID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lama-kelamaan menjadi perilaku di bawah sadar.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68855" y="52804"/>
            <a:ext cx="6932613" cy="8055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id-ID" sz="32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LATAR BELAKANG </a:t>
            </a:r>
            <a:r>
              <a:rPr lang="id-ID" sz="3200" b="1">
                <a:latin typeface="Calibri" charset="0"/>
                <a:ea typeface="Calibri" charset="0"/>
                <a:cs typeface="Calibri" charset="0"/>
              </a:rPr>
              <a:t>ATURAN GRATIFIKASI</a:t>
            </a:r>
            <a:endParaRPr lang="id-ID" sz="3200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Curved Connector 6"/>
          <p:cNvCxnSpPr>
            <a:stCxn id="6" idx="1"/>
            <a:endCxn id="11" idx="1"/>
          </p:cNvCxnSpPr>
          <p:nvPr/>
        </p:nvCxnSpPr>
        <p:spPr>
          <a:xfrm>
            <a:off x="8669602" y="1951520"/>
            <a:ext cx="12700" cy="1433705"/>
          </a:xfrm>
          <a:prstGeom prst="curvedConnector3">
            <a:avLst>
              <a:gd name="adj1" fmla="val 254117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1" idx="1"/>
            <a:endCxn id="12" idx="1"/>
          </p:cNvCxnSpPr>
          <p:nvPr/>
        </p:nvCxnSpPr>
        <p:spPr>
          <a:xfrm flipH="1">
            <a:off x="8641537" y="3385225"/>
            <a:ext cx="28067" cy="1450259"/>
          </a:xfrm>
          <a:prstGeom prst="curvedConnector3">
            <a:avLst>
              <a:gd name="adj1" fmla="val -110194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08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590" y="1051813"/>
            <a:ext cx="2791417" cy="345638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76336" y="1051813"/>
            <a:ext cx="5473252" cy="3240360"/>
          </a:xfrm>
          <a:prstGeom prst="roundRect">
            <a:avLst>
              <a:gd name="adj" fmla="val 10442"/>
            </a:avLst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  <a:effectLst>
            <a:outerShdw blurRad="317500" sx="108000" sy="108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APA ITU </a:t>
            </a:r>
            <a:br>
              <a:rPr lang="id-ID" sz="4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</a:br>
            <a:r>
              <a:rPr lang="id-ID" sz="54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GRATIFIKASI?</a:t>
            </a:r>
            <a:endParaRPr lang="id-ID" sz="2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48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968266" y="2080104"/>
            <a:ext cx="7279476" cy="2696673"/>
          </a:xfrm>
          <a:prstGeom prst="snip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rgbClr val="002060"/>
              </a:gs>
              <a:gs pos="48000">
                <a:srgbClr val="4D7CD0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</a:rPr>
              <a:t>GRATIFIKASI </a:t>
            </a:r>
            <a:r>
              <a:rPr lang="en-US" sz="3600" spc="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id-ID" sz="3600" spc="1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erupakan</a:t>
            </a:r>
            <a:r>
              <a:rPr lang="id-ID" sz="3600" spc="1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pemberian dalam arti luas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347152"/>
            <a:ext cx="7848872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latin typeface="Calibri" charset="0"/>
                <a:ea typeface="Calibri" charset="0"/>
                <a:cs typeface="Calibri" charset="0"/>
              </a:rPr>
              <a:t>Penjelasan Pasal 12B U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U No.</a:t>
            </a:r>
            <a:r>
              <a:rPr lang="id-ID" sz="20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31</a:t>
            </a:r>
            <a:r>
              <a:rPr lang="id-ID" sz="2000" b="1" dirty="0">
                <a:latin typeface="Calibri" charset="0"/>
                <a:ea typeface="Calibri" charset="0"/>
                <a:cs typeface="Calibri" charset="0"/>
              </a:rPr>
              <a:t> Tahun 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1999          UU No. 20 </a:t>
            </a:r>
            <a:r>
              <a:rPr lang="es-ES" sz="2000" b="1" dirty="0" err="1">
                <a:latin typeface="Calibri" charset="0"/>
                <a:ea typeface="Calibri" charset="0"/>
                <a:cs typeface="Calibri" charset="0"/>
              </a:rPr>
              <a:t>Tahun</a:t>
            </a:r>
            <a:r>
              <a:rPr lang="es-ES" sz="2000" b="1" dirty="0">
                <a:latin typeface="Calibri" charset="0"/>
                <a:ea typeface="Calibri" charset="0"/>
                <a:cs typeface="Calibri" charset="0"/>
              </a:rPr>
              <a:t> 2001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 rot="21145180">
            <a:off x="5106631" y="5157680"/>
            <a:ext cx="3327848" cy="684017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id-ID" sz="3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eliputi</a:t>
            </a:r>
            <a:r>
              <a:rPr lang="id-ID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apa saja?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2841" y="341320"/>
            <a:ext cx="539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libri" charset="0"/>
                <a:ea typeface="Calibri" charset="0"/>
                <a:cs typeface="Calibri" charset="0"/>
              </a:rPr>
              <a:t>DEFINISI </a:t>
            </a:r>
            <a:r>
              <a:rPr lang="id-ID" sz="3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GRATIFIKASI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592570" y="1407033"/>
            <a:ext cx="283721" cy="2042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Right Arrow 2"/>
          <p:cNvSpPr/>
          <p:nvPr/>
        </p:nvSpPr>
        <p:spPr>
          <a:xfrm>
            <a:off x="7668344" y="5733256"/>
            <a:ext cx="483952" cy="489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39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4705 -0.0007 L 0.10504 -0.0007 " pathEditMode="relative" rAng="0" ptsTypes="AA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28101</TotalTime>
  <Words>2885</Words>
  <Application>Microsoft Office PowerPoint</Application>
  <PresentationFormat>On-screen Show (4:3)</PresentationFormat>
  <Paragraphs>328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Adobe Fan Heiti Std B</vt:lpstr>
      <vt:lpstr>Arial</vt:lpstr>
      <vt:lpstr>Calibri</vt:lpstr>
      <vt:lpstr>Calibri Light</vt:lpstr>
      <vt:lpstr>Candara</vt:lpstr>
      <vt:lpstr>Comic Sans MS</vt:lpstr>
      <vt:lpstr>Gill Sans MT</vt:lpstr>
      <vt:lpstr>Rockwell</vt:lpstr>
      <vt:lpstr>Times New Roman</vt:lpstr>
      <vt:lpstr>Wingdings</vt:lpstr>
      <vt:lpstr>Retrospect</vt:lpstr>
      <vt:lpstr>Gallery</vt:lpstr>
      <vt:lpstr>PowerPoint Presentation</vt:lpstr>
      <vt:lpstr>PowerPoint Presentation</vt:lpstr>
      <vt:lpstr>DASAR HUKUM</vt:lpstr>
      <vt:lpstr>PowerPoint Presentation</vt:lpstr>
      <vt:lpstr>LATAR BELAKANG ATURAN GRATIFIKASI</vt:lpstr>
      <vt:lpstr>LATAR BELAKANG ATURAN GRATIFIKASI</vt:lpstr>
      <vt:lpstr>PowerPoint Presentation</vt:lpstr>
      <vt:lpstr>PowerPoint Presentation</vt:lpstr>
      <vt:lpstr>Penjelasan Pasal 12B UU No. 31 Tahun 1999          UU No. 20 Tahun 2001</vt:lpstr>
      <vt:lpstr>PowerPoint Presentation</vt:lpstr>
      <vt:lpstr>PowerPoint Presentation</vt:lpstr>
      <vt:lpstr>APA PERBEDAAN ANTARA  GRATIFIKASI, SUAP, DAN PEMERASAN?</vt:lpstr>
      <vt:lpstr>PERBEDAAN ANTARA  SUAP, PEMERASAN, DAN GRATIFIKASI</vt:lpstr>
      <vt:lpstr>PERBEDAAN GRATIFIKASI, SUAP &amp; PEMERASAN</vt:lpstr>
      <vt:lpstr>PowerPoint Presentation</vt:lpstr>
      <vt:lpstr>PowerPoint Presentation</vt:lpstr>
      <vt:lpstr>BENTUK  GRATIFIKASI YANG WAJIB DILAPORKAN</vt:lpstr>
      <vt:lpstr>BENTUK  GRATIFIKASI YANG WAJIB DILAPORKAN</vt:lpstr>
      <vt:lpstr>PowerPoint Presentation</vt:lpstr>
      <vt:lpstr>BENTUK  GRATIFIKASI YANG TIDAK WAJIB DILAPORKAN</vt:lpstr>
      <vt:lpstr>BENTUK  GRATIFIKASI YANG TIDAK WAJIB DILAPORKAN</vt:lpstr>
      <vt:lpstr>PowerPoint Presentation</vt:lpstr>
      <vt:lpstr>PowerPoint Presentation</vt:lpstr>
      <vt:lpstr>PowerPoint Presentation</vt:lpstr>
      <vt:lpstr>PowerPoint Presentation</vt:lpstr>
      <vt:lpstr>PERLAKUAN TERHADAP BENDA GRATIFIKASI YANG DITERIMA</vt:lpstr>
      <vt:lpstr>UNIT PENGENDALIAN GRATIFIKASI </vt:lpstr>
      <vt:lpstr>UNIT PENGENDALIAN GRATIFIKASI </vt:lpstr>
      <vt:lpstr>MEKANISME PELAPORAN GRATIFIKASI</vt:lpstr>
      <vt:lpstr>PELAPORAN GRATIFIKASI</vt:lpstr>
      <vt:lpstr>DOKUMENTASI BENDA GRATIFIKASI</vt:lpstr>
      <vt:lpstr>MEDIA PELAPORAN</vt:lpstr>
      <vt:lpstr>TINDAK LANJUT PELAPORAN GRATIFIKASI</vt:lpstr>
      <vt:lpstr>PowerPoint Presentation</vt:lpstr>
      <vt:lpstr>PowerPoint Presentation</vt:lpstr>
      <vt:lpstr>Kelembagaan inspektorat</vt:lpstr>
      <vt:lpstr>Kelembagaan Inspektorat</vt:lpstr>
      <vt:lpstr>Tupoksi</vt:lpstr>
      <vt:lpstr>Tupoksi</vt:lpstr>
      <vt:lpstr>Tupoksi</vt:lpstr>
      <vt:lpstr>Tupoksi</vt:lpstr>
      <vt:lpstr>Penanganan pengaduan</vt:lpstr>
      <vt:lpstr>Penanganan pengaduan</vt:lpstr>
      <vt:lpstr>Penanganan pengaduan</vt:lpstr>
      <vt:lpstr>Penanganan pengaduan</vt:lpstr>
      <vt:lpstr>Tindak lanjut pengaduan</vt:lpstr>
      <vt:lpstr>Tindak lanjut pengaduan</vt:lpstr>
      <vt:lpstr>Saluran pengaduan</vt:lpstr>
      <vt:lpstr>Pelaporan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Rahendro;Yan</dc:creator>
  <cp:lastModifiedBy>ASUS</cp:lastModifiedBy>
  <cp:revision>441</cp:revision>
  <cp:lastPrinted>2022-12-27T01:00:22Z</cp:lastPrinted>
  <dcterms:created xsi:type="dcterms:W3CDTF">2014-05-19T04:51:38Z</dcterms:created>
  <dcterms:modified xsi:type="dcterms:W3CDTF">2023-11-28T08:54:47Z</dcterms:modified>
</cp:coreProperties>
</file>