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  <p:sldMasterId id="2147484085" r:id="rId2"/>
    <p:sldMasterId id="2147484097" r:id="rId3"/>
  </p:sldMasterIdLst>
  <p:notesMasterIdLst>
    <p:notesMasterId r:id="rId34"/>
  </p:notesMasterIdLst>
  <p:handoutMasterIdLst>
    <p:handoutMasterId r:id="rId35"/>
  </p:handoutMasterIdLst>
  <p:sldIdLst>
    <p:sldId id="256" r:id="rId4"/>
    <p:sldId id="353" r:id="rId5"/>
    <p:sldId id="359" r:id="rId6"/>
    <p:sldId id="319" r:id="rId7"/>
    <p:sldId id="320" r:id="rId8"/>
    <p:sldId id="321" r:id="rId9"/>
    <p:sldId id="396" r:id="rId10"/>
    <p:sldId id="323" r:id="rId11"/>
    <p:sldId id="324" r:id="rId12"/>
    <p:sldId id="398" r:id="rId13"/>
    <p:sldId id="400" r:id="rId14"/>
    <p:sldId id="326" r:id="rId15"/>
    <p:sldId id="361" r:id="rId16"/>
    <p:sldId id="368" r:id="rId17"/>
    <p:sldId id="369" r:id="rId18"/>
    <p:sldId id="370" r:id="rId19"/>
    <p:sldId id="371" r:id="rId20"/>
    <p:sldId id="381" r:id="rId21"/>
    <p:sldId id="390" r:id="rId22"/>
    <p:sldId id="330" r:id="rId23"/>
    <p:sldId id="332" r:id="rId24"/>
    <p:sldId id="391" r:id="rId25"/>
    <p:sldId id="383" r:id="rId26"/>
    <p:sldId id="379" r:id="rId27"/>
    <p:sldId id="401" r:id="rId28"/>
    <p:sldId id="402" r:id="rId29"/>
    <p:sldId id="403" r:id="rId30"/>
    <p:sldId id="404" r:id="rId31"/>
    <p:sldId id="405" r:id="rId32"/>
    <p:sldId id="312" r:id="rId33"/>
  </p:sldIdLst>
  <p:sldSz cx="9144000" cy="6858000" type="screen4x3"/>
  <p:notesSz cx="7102475" cy="93884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105"/>
    <a:srgbClr val="A80000"/>
    <a:srgbClr val="D57E0A"/>
    <a:srgbClr val="4D7CD0"/>
    <a:srgbClr val="750101"/>
    <a:srgbClr val="D09265"/>
    <a:srgbClr val="178827"/>
    <a:srgbClr val="003300"/>
    <a:srgbClr val="D2630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416" autoAdjust="0"/>
  </p:normalViewPr>
  <p:slideViewPr>
    <p:cSldViewPr>
      <p:cViewPr varScale="1">
        <p:scale>
          <a:sx n="69" d="100"/>
          <a:sy n="69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69F1B-87B0-E544-9A13-63EFB9FD568D}" type="doc">
      <dgm:prSet loTypeId="urn:microsoft.com/office/officeart/2005/8/layout/hierarchy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64CD2E43-71B5-A746-9801-B017D8636B9D}">
      <dgm:prSet phldrT="[Text]" custT="1"/>
      <dgm:sp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45000">
              <a:srgbClr val="5C6BB3"/>
            </a:gs>
            <a:gs pos="88000">
              <a:schemeClr val="accent1">
                <a:lumMod val="60000"/>
                <a:lumOff val="4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  <a:tileRect/>
        </a:gradFill>
        <a:effectLst>
          <a:innerShdw blurRad="76200" dist="889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id-ID" sz="3600" b="1" dirty="0">
              <a:solidFill>
                <a:schemeClr val="bg1"/>
              </a:solidFill>
            </a:rPr>
            <a:t>GRATIFIKASI</a:t>
          </a:r>
        </a:p>
      </dgm:t>
    </dgm:pt>
    <dgm:pt modelId="{C281351D-C737-5943-9329-B9BFC956EF07}" type="parTrans" cxnId="{34CDCB60-C6C2-844C-9D9A-F6FF4D97FFFE}">
      <dgm:prSet/>
      <dgm:spPr/>
      <dgm:t>
        <a:bodyPr/>
        <a:lstStyle/>
        <a:p>
          <a:endParaRPr lang="id-ID" sz="1200">
            <a:solidFill>
              <a:schemeClr val="tx1"/>
            </a:solidFill>
          </a:endParaRPr>
        </a:p>
      </dgm:t>
    </dgm:pt>
    <dgm:pt modelId="{E774EB2B-8A20-5A44-ADF7-FB51FCE4D22D}" type="sibTrans" cxnId="{34CDCB60-C6C2-844C-9D9A-F6FF4D97FFFE}">
      <dgm:prSet/>
      <dgm:spPr/>
      <dgm:t>
        <a:bodyPr/>
        <a:lstStyle/>
        <a:p>
          <a:endParaRPr lang="id-ID" sz="1200">
            <a:solidFill>
              <a:schemeClr val="tx1"/>
            </a:solidFill>
          </a:endParaRPr>
        </a:p>
      </dgm:t>
    </dgm:pt>
    <dgm:pt modelId="{7E2AD1EA-14B0-814B-B96F-D771962A7E93}">
      <dgm:prSet phldrT="[Text]" custT="1"/>
      <dgm:spPr>
        <a:solidFill>
          <a:srgbClr val="C00000"/>
        </a:solidFill>
      </dgm:spPr>
      <dgm:t>
        <a:bodyPr/>
        <a:lstStyle/>
        <a:p>
          <a:r>
            <a:rPr lang="id-ID" sz="2800" dirty="0">
              <a:solidFill>
                <a:schemeClr val="bg1"/>
              </a:solidFill>
            </a:rPr>
            <a:t>Wajib Dilaporkan</a:t>
          </a:r>
        </a:p>
      </dgm:t>
    </dgm:pt>
    <dgm:pt modelId="{BC681016-FDDB-F74D-BB16-B3325D982F75}" type="parTrans" cxnId="{3A4A7BBE-5EA4-2E40-9EB0-F96596A36E4B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id-ID" sz="300">
            <a:solidFill>
              <a:schemeClr val="tx1"/>
            </a:solidFill>
          </a:endParaRPr>
        </a:p>
      </dgm:t>
    </dgm:pt>
    <dgm:pt modelId="{129C2442-FF13-7A4A-B661-C083B49B8131}" type="sibTrans" cxnId="{3A4A7BBE-5EA4-2E40-9EB0-F96596A36E4B}">
      <dgm:prSet/>
      <dgm:spPr/>
      <dgm:t>
        <a:bodyPr/>
        <a:lstStyle/>
        <a:p>
          <a:endParaRPr lang="id-ID" sz="1200">
            <a:solidFill>
              <a:schemeClr val="tx1"/>
            </a:solidFill>
          </a:endParaRPr>
        </a:p>
      </dgm:t>
    </dgm:pt>
    <dgm:pt modelId="{261E0140-CA8C-E245-A6E8-8D6729AAE64A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178827"/>
        </a:solidFill>
      </dgm:spPr>
      <dgm:t>
        <a:bodyPr/>
        <a:lstStyle/>
        <a:p>
          <a:r>
            <a:rPr lang="id-ID" sz="2800" dirty="0">
              <a:solidFill>
                <a:schemeClr val="bg1"/>
              </a:solidFill>
            </a:rPr>
            <a:t>Tidak Wajib Dilaporkan</a:t>
          </a:r>
        </a:p>
      </dgm:t>
    </dgm:pt>
    <dgm:pt modelId="{B1034D43-4678-BC4D-B1E3-802F463F9B53}" type="parTrans" cxnId="{70377281-7B87-9F42-BBB8-F0CBB5D0B886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id-ID" sz="300">
            <a:solidFill>
              <a:schemeClr val="tx1"/>
            </a:solidFill>
          </a:endParaRPr>
        </a:p>
      </dgm:t>
    </dgm:pt>
    <dgm:pt modelId="{CB20050F-7C66-0947-B298-7CD7559A3AE8}" type="sibTrans" cxnId="{70377281-7B87-9F42-BBB8-F0CBB5D0B886}">
      <dgm:prSet/>
      <dgm:spPr/>
      <dgm:t>
        <a:bodyPr/>
        <a:lstStyle/>
        <a:p>
          <a:endParaRPr lang="id-ID" sz="1200">
            <a:solidFill>
              <a:schemeClr val="tx1"/>
            </a:solidFill>
          </a:endParaRPr>
        </a:p>
      </dgm:t>
    </dgm:pt>
    <dgm:pt modelId="{481F4803-CA5F-3440-9F52-85297270C96E}" type="pres">
      <dgm:prSet presAssocID="{16869F1B-87B0-E544-9A13-63EFB9FD56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CB2C89F-4D26-124F-A7A3-7B46A0392D34}" type="pres">
      <dgm:prSet presAssocID="{64CD2E43-71B5-A746-9801-B017D8636B9D}" presName="root1" presStyleCnt="0"/>
      <dgm:spPr/>
    </dgm:pt>
    <dgm:pt modelId="{51125EDE-4017-9D4F-959C-19F4B54AD8A7}" type="pres">
      <dgm:prSet presAssocID="{64CD2E43-71B5-A746-9801-B017D8636B9D}" presName="LevelOneTextNode" presStyleLbl="node0" presStyleIdx="0" presStyleCnt="1" custScaleY="62070" custLinFactNeighborX="-41593" custLinFactNeighborY="-1029">
        <dgm:presLayoutVars>
          <dgm:chPref val="3"/>
        </dgm:presLayoutVars>
      </dgm:prSet>
      <dgm:spPr/>
    </dgm:pt>
    <dgm:pt modelId="{20AA33CD-E199-8F45-8BE4-5D09DEAFD937}" type="pres">
      <dgm:prSet presAssocID="{64CD2E43-71B5-A746-9801-B017D8636B9D}" presName="level2hierChild" presStyleCnt="0"/>
      <dgm:spPr/>
    </dgm:pt>
    <dgm:pt modelId="{1EE055FE-1D12-C942-979A-3C28B703DD7C}" type="pres">
      <dgm:prSet presAssocID="{BC681016-FDDB-F74D-BB16-B3325D982F75}" presName="conn2-1" presStyleLbl="parChTrans1D2" presStyleIdx="0" presStyleCnt="2"/>
      <dgm:spPr/>
    </dgm:pt>
    <dgm:pt modelId="{00994B12-078D-DD4E-8AE8-DC37D16C3803}" type="pres">
      <dgm:prSet presAssocID="{BC681016-FDDB-F74D-BB16-B3325D982F75}" presName="connTx" presStyleLbl="parChTrans1D2" presStyleIdx="0" presStyleCnt="2"/>
      <dgm:spPr/>
    </dgm:pt>
    <dgm:pt modelId="{EF2A3D6B-0528-844B-8D2C-D70CB30F677E}" type="pres">
      <dgm:prSet presAssocID="{7E2AD1EA-14B0-814B-B96F-D771962A7E93}" presName="root2" presStyleCnt="0"/>
      <dgm:spPr/>
    </dgm:pt>
    <dgm:pt modelId="{9703FC4F-1551-1643-B069-517F97DBF4E1}" type="pres">
      <dgm:prSet presAssocID="{7E2AD1EA-14B0-814B-B96F-D771962A7E93}" presName="LevelTwoTextNode" presStyleLbl="node2" presStyleIdx="0" presStyleCnt="2" custScaleY="63647" custLinFactNeighborX="-13" custLinFactNeighborY="-18657">
        <dgm:presLayoutVars>
          <dgm:chPref val="3"/>
        </dgm:presLayoutVars>
      </dgm:prSet>
      <dgm:spPr/>
    </dgm:pt>
    <dgm:pt modelId="{D1A3B558-5383-DA4F-B5E5-AAD32C6ADBF5}" type="pres">
      <dgm:prSet presAssocID="{7E2AD1EA-14B0-814B-B96F-D771962A7E93}" presName="level3hierChild" presStyleCnt="0"/>
      <dgm:spPr/>
    </dgm:pt>
    <dgm:pt modelId="{1D55C6ED-0789-C144-85C6-4019F986BB53}" type="pres">
      <dgm:prSet presAssocID="{B1034D43-4678-BC4D-B1E3-802F463F9B53}" presName="conn2-1" presStyleLbl="parChTrans1D2" presStyleIdx="1" presStyleCnt="2"/>
      <dgm:spPr/>
    </dgm:pt>
    <dgm:pt modelId="{1848306B-4119-5746-8396-7FF2E6275F58}" type="pres">
      <dgm:prSet presAssocID="{B1034D43-4678-BC4D-B1E3-802F463F9B53}" presName="connTx" presStyleLbl="parChTrans1D2" presStyleIdx="1" presStyleCnt="2"/>
      <dgm:spPr/>
    </dgm:pt>
    <dgm:pt modelId="{6EFF0B56-8736-2944-B10F-F2EBE36E40B2}" type="pres">
      <dgm:prSet presAssocID="{261E0140-CA8C-E245-A6E8-8D6729AAE64A}" presName="root2" presStyleCnt="0"/>
      <dgm:spPr/>
    </dgm:pt>
    <dgm:pt modelId="{9E15F73C-F34B-0043-BD7D-E97519A61D88}" type="pres">
      <dgm:prSet presAssocID="{261E0140-CA8C-E245-A6E8-8D6729AAE64A}" presName="LevelTwoTextNode" presStyleLbl="node2" presStyleIdx="1" presStyleCnt="2" custScaleY="63647" custLinFactNeighborX="-13" custLinFactNeighborY="18176">
        <dgm:presLayoutVars>
          <dgm:chPref val="3"/>
        </dgm:presLayoutVars>
      </dgm:prSet>
      <dgm:spPr/>
    </dgm:pt>
    <dgm:pt modelId="{DA77FAF8-8DF8-E14B-A863-3BB542FBE098}" type="pres">
      <dgm:prSet presAssocID="{261E0140-CA8C-E245-A6E8-8D6729AAE64A}" presName="level3hierChild" presStyleCnt="0"/>
      <dgm:spPr/>
    </dgm:pt>
  </dgm:ptLst>
  <dgm:cxnLst>
    <dgm:cxn modelId="{3CBD9905-314A-6943-B05C-DBE60E12DA8A}" type="presOf" srcId="{16869F1B-87B0-E544-9A13-63EFB9FD568D}" destId="{481F4803-CA5F-3440-9F52-85297270C96E}" srcOrd="0" destOrd="0" presId="urn:microsoft.com/office/officeart/2005/8/layout/hierarchy2"/>
    <dgm:cxn modelId="{75C0A016-7ADE-284F-BFBE-2C19A06A8DFA}" type="presOf" srcId="{261E0140-CA8C-E245-A6E8-8D6729AAE64A}" destId="{9E15F73C-F34B-0043-BD7D-E97519A61D88}" srcOrd="0" destOrd="0" presId="urn:microsoft.com/office/officeart/2005/8/layout/hierarchy2"/>
    <dgm:cxn modelId="{C31CC92D-7B3B-0D47-8888-F0FA91FF9B78}" type="presOf" srcId="{BC681016-FDDB-F74D-BB16-B3325D982F75}" destId="{1EE055FE-1D12-C942-979A-3C28B703DD7C}" srcOrd="0" destOrd="0" presId="urn:microsoft.com/office/officeart/2005/8/layout/hierarchy2"/>
    <dgm:cxn modelId="{68171535-50F2-A541-85E7-61577093182A}" type="presOf" srcId="{B1034D43-4678-BC4D-B1E3-802F463F9B53}" destId="{1D55C6ED-0789-C144-85C6-4019F986BB53}" srcOrd="0" destOrd="0" presId="urn:microsoft.com/office/officeart/2005/8/layout/hierarchy2"/>
    <dgm:cxn modelId="{24880336-74EE-E54F-AFCF-4FA60625D384}" type="presOf" srcId="{B1034D43-4678-BC4D-B1E3-802F463F9B53}" destId="{1848306B-4119-5746-8396-7FF2E6275F58}" srcOrd="1" destOrd="0" presId="urn:microsoft.com/office/officeart/2005/8/layout/hierarchy2"/>
    <dgm:cxn modelId="{34CDCB60-C6C2-844C-9D9A-F6FF4D97FFFE}" srcId="{16869F1B-87B0-E544-9A13-63EFB9FD568D}" destId="{64CD2E43-71B5-A746-9801-B017D8636B9D}" srcOrd="0" destOrd="0" parTransId="{C281351D-C737-5943-9329-B9BFC956EF07}" sibTransId="{E774EB2B-8A20-5A44-ADF7-FB51FCE4D22D}"/>
    <dgm:cxn modelId="{70377281-7B87-9F42-BBB8-F0CBB5D0B886}" srcId="{64CD2E43-71B5-A746-9801-B017D8636B9D}" destId="{261E0140-CA8C-E245-A6E8-8D6729AAE64A}" srcOrd="1" destOrd="0" parTransId="{B1034D43-4678-BC4D-B1E3-802F463F9B53}" sibTransId="{CB20050F-7C66-0947-B298-7CD7559A3AE8}"/>
    <dgm:cxn modelId="{9A87F2AD-0FE1-934E-9BD8-EF82D09C639E}" type="presOf" srcId="{BC681016-FDDB-F74D-BB16-B3325D982F75}" destId="{00994B12-078D-DD4E-8AE8-DC37D16C3803}" srcOrd="1" destOrd="0" presId="urn:microsoft.com/office/officeart/2005/8/layout/hierarchy2"/>
    <dgm:cxn modelId="{1CD3CAB1-B261-8C4D-B457-F6FF0F2A3FBD}" type="presOf" srcId="{7E2AD1EA-14B0-814B-B96F-D771962A7E93}" destId="{9703FC4F-1551-1643-B069-517F97DBF4E1}" srcOrd="0" destOrd="0" presId="urn:microsoft.com/office/officeart/2005/8/layout/hierarchy2"/>
    <dgm:cxn modelId="{3A4A7BBE-5EA4-2E40-9EB0-F96596A36E4B}" srcId="{64CD2E43-71B5-A746-9801-B017D8636B9D}" destId="{7E2AD1EA-14B0-814B-B96F-D771962A7E93}" srcOrd="0" destOrd="0" parTransId="{BC681016-FDDB-F74D-BB16-B3325D982F75}" sibTransId="{129C2442-FF13-7A4A-B661-C083B49B8131}"/>
    <dgm:cxn modelId="{436746EC-0C52-5544-8BE1-53E4D4262557}" type="presOf" srcId="{64CD2E43-71B5-A746-9801-B017D8636B9D}" destId="{51125EDE-4017-9D4F-959C-19F4B54AD8A7}" srcOrd="0" destOrd="0" presId="urn:microsoft.com/office/officeart/2005/8/layout/hierarchy2"/>
    <dgm:cxn modelId="{F303791F-9100-7B47-9AC4-8783F0535A6A}" type="presParOf" srcId="{481F4803-CA5F-3440-9F52-85297270C96E}" destId="{BCB2C89F-4D26-124F-A7A3-7B46A0392D34}" srcOrd="0" destOrd="0" presId="urn:microsoft.com/office/officeart/2005/8/layout/hierarchy2"/>
    <dgm:cxn modelId="{26302B1A-73E8-2946-BA95-B9175207035A}" type="presParOf" srcId="{BCB2C89F-4D26-124F-A7A3-7B46A0392D34}" destId="{51125EDE-4017-9D4F-959C-19F4B54AD8A7}" srcOrd="0" destOrd="0" presId="urn:microsoft.com/office/officeart/2005/8/layout/hierarchy2"/>
    <dgm:cxn modelId="{7F3F268B-B524-044A-8E38-B85B6718F52D}" type="presParOf" srcId="{BCB2C89F-4D26-124F-A7A3-7B46A0392D34}" destId="{20AA33CD-E199-8F45-8BE4-5D09DEAFD937}" srcOrd="1" destOrd="0" presId="urn:microsoft.com/office/officeart/2005/8/layout/hierarchy2"/>
    <dgm:cxn modelId="{6711AB33-3B6B-0B46-BE48-2ACA439E7693}" type="presParOf" srcId="{20AA33CD-E199-8F45-8BE4-5D09DEAFD937}" destId="{1EE055FE-1D12-C942-979A-3C28B703DD7C}" srcOrd="0" destOrd="0" presId="urn:microsoft.com/office/officeart/2005/8/layout/hierarchy2"/>
    <dgm:cxn modelId="{02D2A2C3-F717-9B45-872B-3B2C4CB9E8BE}" type="presParOf" srcId="{1EE055FE-1D12-C942-979A-3C28B703DD7C}" destId="{00994B12-078D-DD4E-8AE8-DC37D16C3803}" srcOrd="0" destOrd="0" presId="urn:microsoft.com/office/officeart/2005/8/layout/hierarchy2"/>
    <dgm:cxn modelId="{65F37D01-7BE5-8143-9337-6D35C3784021}" type="presParOf" srcId="{20AA33CD-E199-8F45-8BE4-5D09DEAFD937}" destId="{EF2A3D6B-0528-844B-8D2C-D70CB30F677E}" srcOrd="1" destOrd="0" presId="urn:microsoft.com/office/officeart/2005/8/layout/hierarchy2"/>
    <dgm:cxn modelId="{57690A4C-F7B5-B34D-A0F3-AFB9E847C9A6}" type="presParOf" srcId="{EF2A3D6B-0528-844B-8D2C-D70CB30F677E}" destId="{9703FC4F-1551-1643-B069-517F97DBF4E1}" srcOrd="0" destOrd="0" presId="urn:microsoft.com/office/officeart/2005/8/layout/hierarchy2"/>
    <dgm:cxn modelId="{03510658-7C81-864D-A350-0B157865E7EE}" type="presParOf" srcId="{EF2A3D6B-0528-844B-8D2C-D70CB30F677E}" destId="{D1A3B558-5383-DA4F-B5E5-AAD32C6ADBF5}" srcOrd="1" destOrd="0" presId="urn:microsoft.com/office/officeart/2005/8/layout/hierarchy2"/>
    <dgm:cxn modelId="{366D84F8-2809-C647-A323-CB26E7B305CA}" type="presParOf" srcId="{20AA33CD-E199-8F45-8BE4-5D09DEAFD937}" destId="{1D55C6ED-0789-C144-85C6-4019F986BB53}" srcOrd="2" destOrd="0" presId="urn:microsoft.com/office/officeart/2005/8/layout/hierarchy2"/>
    <dgm:cxn modelId="{9EBC1979-A861-7549-825E-05ECEC92D80B}" type="presParOf" srcId="{1D55C6ED-0789-C144-85C6-4019F986BB53}" destId="{1848306B-4119-5746-8396-7FF2E6275F58}" srcOrd="0" destOrd="0" presId="urn:microsoft.com/office/officeart/2005/8/layout/hierarchy2"/>
    <dgm:cxn modelId="{3C079836-6AB6-F048-B0A7-30CE821EC206}" type="presParOf" srcId="{20AA33CD-E199-8F45-8BE4-5D09DEAFD937}" destId="{6EFF0B56-8736-2944-B10F-F2EBE36E40B2}" srcOrd="3" destOrd="0" presId="urn:microsoft.com/office/officeart/2005/8/layout/hierarchy2"/>
    <dgm:cxn modelId="{EF6C3649-FADF-174C-B540-B2680EC14461}" type="presParOf" srcId="{6EFF0B56-8736-2944-B10F-F2EBE36E40B2}" destId="{9E15F73C-F34B-0043-BD7D-E97519A61D88}" srcOrd="0" destOrd="0" presId="urn:microsoft.com/office/officeart/2005/8/layout/hierarchy2"/>
    <dgm:cxn modelId="{43442693-E506-0441-AEAB-727354362990}" type="presParOf" srcId="{6EFF0B56-8736-2944-B10F-F2EBE36E40B2}" destId="{DA77FAF8-8DF8-E14B-A863-3BB542FBE0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25EDE-4017-9D4F-959C-19F4B54AD8A7}">
      <dsp:nvSpPr>
        <dsp:cNvPr id="0" name=""/>
        <dsp:cNvSpPr/>
      </dsp:nvSpPr>
      <dsp:spPr>
        <a:xfrm>
          <a:off x="0" y="1512167"/>
          <a:ext cx="3242468" cy="100630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45000">
              <a:srgbClr val="5C6BB3"/>
            </a:gs>
            <a:gs pos="88000">
              <a:schemeClr val="accent1">
                <a:lumMod val="60000"/>
                <a:lumOff val="4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innerShdw blurRad="76200" dist="88900" dir="135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b="1" kern="1200" dirty="0">
              <a:solidFill>
                <a:schemeClr val="bg1"/>
              </a:solidFill>
            </a:rPr>
            <a:t>GRATIFIKASI</a:t>
          </a:r>
        </a:p>
      </dsp:txBody>
      <dsp:txXfrm>
        <a:off x="29474" y="1541641"/>
        <a:ext cx="3183520" cy="947352"/>
      </dsp:txXfrm>
    </dsp:sp>
    <dsp:sp modelId="{1EE055FE-1D12-C942-979A-3C28B703DD7C}">
      <dsp:nvSpPr>
        <dsp:cNvPr id="0" name=""/>
        <dsp:cNvSpPr/>
      </dsp:nvSpPr>
      <dsp:spPr>
        <a:xfrm rot="19476897">
          <a:off x="3095201" y="1517755"/>
          <a:ext cx="1594486" cy="71806"/>
        </a:xfrm>
        <a:custGeom>
          <a:avLst/>
          <a:gdLst/>
          <a:ahLst/>
          <a:cxnLst/>
          <a:rect l="0" t="0" r="0" b="0"/>
          <a:pathLst>
            <a:path>
              <a:moveTo>
                <a:pt x="0" y="35903"/>
              </a:moveTo>
              <a:lnTo>
                <a:pt x="1594486" y="35903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00" kern="1200">
            <a:solidFill>
              <a:schemeClr val="tx1"/>
            </a:solidFill>
          </a:endParaRPr>
        </a:p>
      </dsp:txBody>
      <dsp:txXfrm>
        <a:off x="3852582" y="1513796"/>
        <a:ext cx="79724" cy="79724"/>
      </dsp:txXfrm>
    </dsp:sp>
    <dsp:sp modelId="{9703FC4F-1551-1643-B069-517F97DBF4E1}">
      <dsp:nvSpPr>
        <dsp:cNvPr id="0" name=""/>
        <dsp:cNvSpPr/>
      </dsp:nvSpPr>
      <dsp:spPr>
        <a:xfrm>
          <a:off x="4542420" y="576066"/>
          <a:ext cx="3242468" cy="103186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>
              <a:solidFill>
                <a:schemeClr val="bg1"/>
              </a:solidFill>
            </a:rPr>
            <a:t>Wajib Dilaporkan</a:t>
          </a:r>
        </a:p>
      </dsp:txBody>
      <dsp:txXfrm>
        <a:off x="4572642" y="606288"/>
        <a:ext cx="3182024" cy="971423"/>
      </dsp:txXfrm>
    </dsp:sp>
    <dsp:sp modelId="{1D55C6ED-0789-C144-85C6-4019F986BB53}">
      <dsp:nvSpPr>
        <dsp:cNvPr id="0" name=""/>
        <dsp:cNvSpPr/>
      </dsp:nvSpPr>
      <dsp:spPr>
        <a:xfrm rot="2167628">
          <a:off x="3087731" y="2453856"/>
          <a:ext cx="1609426" cy="71806"/>
        </a:xfrm>
        <a:custGeom>
          <a:avLst/>
          <a:gdLst/>
          <a:ahLst/>
          <a:cxnLst/>
          <a:rect l="0" t="0" r="0" b="0"/>
          <a:pathLst>
            <a:path>
              <a:moveTo>
                <a:pt x="0" y="35903"/>
              </a:moveTo>
              <a:lnTo>
                <a:pt x="1609426" y="35903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00" kern="1200">
            <a:solidFill>
              <a:schemeClr val="tx1"/>
            </a:solidFill>
          </a:endParaRPr>
        </a:p>
      </dsp:txBody>
      <dsp:txXfrm>
        <a:off x="3852208" y="2449523"/>
        <a:ext cx="80471" cy="80471"/>
      </dsp:txXfrm>
    </dsp:sp>
    <dsp:sp modelId="{9E15F73C-F34B-0043-BD7D-E97519A61D88}">
      <dsp:nvSpPr>
        <dsp:cNvPr id="0" name=""/>
        <dsp:cNvSpPr/>
      </dsp:nvSpPr>
      <dsp:spPr>
        <a:xfrm>
          <a:off x="4542420" y="2448268"/>
          <a:ext cx="3242468" cy="1031867"/>
        </a:xfrm>
        <a:prstGeom prst="roundRect">
          <a:avLst>
            <a:gd name="adj" fmla="val 10000"/>
          </a:avLst>
        </a:prstGeom>
        <a:solidFill>
          <a:srgbClr val="178827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>
              <a:solidFill>
                <a:schemeClr val="bg1"/>
              </a:solidFill>
            </a:rPr>
            <a:t>Tidak Wajib Dilaporkan</a:t>
          </a:r>
        </a:p>
      </dsp:txBody>
      <dsp:txXfrm>
        <a:off x="4572642" y="2478490"/>
        <a:ext cx="3182024" cy="971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8462" cy="47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346" y="2"/>
            <a:ext cx="3078462" cy="47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917780"/>
            <a:ext cx="3078462" cy="47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346" y="8917780"/>
            <a:ext cx="3078462" cy="47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CA348-5CF6-4346-BE84-8FDFD538A2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241538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3077739" cy="4694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7" y="3"/>
            <a:ext cx="3077739" cy="4694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8"/>
            <a:ext cx="5681980" cy="4224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917425"/>
            <a:ext cx="3077739" cy="469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7" y="8917425"/>
            <a:ext cx="3077739" cy="469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201E1-43F7-485C-9220-3889653423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90557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01E1-43F7-485C-9220-38896534238C}" type="slidenum">
              <a:rPr lang="id-ID" smtClean="0"/>
              <a:t>4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382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01E1-43F7-485C-9220-38896534238C}" type="slidenum">
              <a:rPr lang="id-ID" smtClean="0"/>
              <a:t>5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920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01E1-43F7-485C-9220-38896534238C}" type="slidenum">
              <a:rPr lang="id-ID" smtClean="0"/>
              <a:t>7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580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817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572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2854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97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704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65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908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663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3074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4122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7438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7878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796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2013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9929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5821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9975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0827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4548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2993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6980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2301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462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7333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8417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3927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5009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5672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1740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6743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5927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0907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387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2445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5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935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233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4831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0313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t>30/05/2023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088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558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E48206-6208-4002-9AF5-B38F54CDB384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08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  <p:sldLayoutId id="214748411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tung Cirebon Berprestasi -------------------------- Kawasan Komplek  Perkantoran Pemkab Cirebon, Kecamatan Sumber, Kabupaten Cirebon, J… |  Patung, Indonesia, Taman">
            <a:extLst>
              <a:ext uri="{FF2B5EF4-FFF2-40B4-BE49-F238E27FC236}">
                <a16:creationId xmlns:a16="http://schemas.microsoft.com/office/drawing/2014/main" id="{EEC3F988-DE7A-8395-0A87-5BFACF672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2" y="-34082"/>
            <a:ext cx="9152982" cy="551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-35493"/>
            <a:ext cx="7056784" cy="2024333"/>
          </a:xfrm>
        </p:spPr>
        <p:txBody>
          <a:bodyPr>
            <a:noAutofit/>
          </a:bodyPr>
          <a:lstStyle/>
          <a:p>
            <a:pPr algn="l"/>
            <a:r>
              <a:rPr lang="id-ID" sz="4400" dirty="0">
                <a:ln w="0"/>
                <a:solidFill>
                  <a:srgbClr val="FF0000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Rockwell" charset="0"/>
                <a:ea typeface="Rockwell" charset="0"/>
                <a:cs typeface="Rockwell" charset="0"/>
              </a:rPr>
              <a:t>PENGENDALIAN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Rockwell" charset="0"/>
                <a:ea typeface="Rockwell" charset="0"/>
                <a:cs typeface="Rockwell" charset="0"/>
              </a:rPr>
              <a:t>PUNGLI DI LINGKUNGAN SEKOLAH</a:t>
            </a:r>
            <a:endParaRPr lang="id-ID" sz="4400" dirty="0">
              <a:ln w="0"/>
              <a:solidFill>
                <a:srgbClr val="FF0000"/>
              </a:solidFill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Snip Same Side Corner Rectangle 1"/>
          <p:cNvSpPr/>
          <p:nvPr/>
        </p:nvSpPr>
        <p:spPr>
          <a:xfrm rot="10800000">
            <a:off x="-36512" y="5445224"/>
            <a:ext cx="9180512" cy="1412776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468493" y="6183988"/>
            <a:ext cx="6385827" cy="412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INSPEKTORAT KABUPATEN CIREBON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34446" y="4063718"/>
            <a:ext cx="77539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0">
                  <a:noFill/>
                </a:ln>
                <a:solidFill>
                  <a:srgbClr val="FFFF00"/>
                </a:solidFill>
                <a:effectLst>
                  <a:outerShdw blurRad="50800" dist="152400" dir="2700000" algn="tl" rotWithShape="0">
                    <a:prstClr val="black">
                      <a:alpha val="54000"/>
                    </a:prstClr>
                  </a:outerShdw>
                </a:effectLst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Ina </a:t>
            </a:r>
            <a:r>
              <a:rPr lang="en-US" sz="2000" b="1" dirty="0" err="1">
                <a:ln w="0">
                  <a:noFill/>
                </a:ln>
                <a:solidFill>
                  <a:srgbClr val="FFFF00"/>
                </a:solidFill>
                <a:effectLst>
                  <a:outerShdw blurRad="50800" dist="152400" dir="2700000" algn="tl" rotWithShape="0">
                    <a:prstClr val="black">
                      <a:alpha val="54000"/>
                    </a:prstClr>
                  </a:outerShdw>
                </a:effectLst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Purmini</a:t>
            </a:r>
            <a:r>
              <a:rPr lang="en-US" sz="2000" b="1" dirty="0">
                <a:ln w="0">
                  <a:noFill/>
                </a:ln>
                <a:solidFill>
                  <a:srgbClr val="FFFF00"/>
                </a:solidFill>
                <a:effectLst>
                  <a:outerShdw blurRad="50800" dist="152400" dir="2700000" algn="tl" rotWithShape="0">
                    <a:prstClr val="black">
                      <a:alpha val="54000"/>
                    </a:prstClr>
                  </a:outerShdw>
                </a:effectLst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(No. Reg. PAK. </a:t>
            </a:r>
            <a:r>
              <a:rPr lang="en-US" sz="2000" b="1" dirty="0">
                <a:ln w="0">
                  <a:noFill/>
                </a:ln>
                <a:solidFill>
                  <a:srgbClr val="FFFF00"/>
                </a:solidFill>
                <a:effectLst>
                  <a:outerShdw blurRad="50800" dist="152400" dir="2700000" algn="tl" rotWithShape="0">
                    <a:prstClr val="black">
                      <a:alpha val="54000"/>
                    </a:prstClr>
                  </a:outerShdw>
                </a:effectLst>
                <a:latin typeface="Adobe Kaiti Std R" panose="02020400000000000000" pitchFamily="18" charset="-128"/>
                <a:ea typeface="Adobe Kaiti Std R" panose="02020400000000000000" pitchFamily="18" charset="-128"/>
                <a:cs typeface="Calibri" charset="0"/>
              </a:rPr>
              <a:t>9</a:t>
            </a:r>
            <a:r>
              <a:rPr lang="en-US" sz="2000" b="1" dirty="0">
                <a:solidFill>
                  <a:srgbClr val="FFFF00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15.0.00212.2021)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Rina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Inayati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(No. Reg. PAK. 915.0.00220.2021)</a:t>
            </a:r>
          </a:p>
          <a:p>
            <a:pPr algn="ctr"/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Winarso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(No. Reg. PAK. 915.0.00223.2021)</a:t>
            </a:r>
            <a:endParaRPr lang="en-US" sz="2000" b="1" dirty="0">
              <a:ln w="0">
                <a:noFill/>
              </a:ln>
              <a:solidFill>
                <a:srgbClr val="FFFF00"/>
              </a:solidFill>
              <a:effectLst>
                <a:outerShdw blurRad="50800" dist="152400" dir="2700000" algn="tl" rotWithShape="0">
                  <a:prstClr val="black">
                    <a:alpha val="54000"/>
                  </a:prst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400" b="1" dirty="0" err="1">
                <a:ln w="0">
                  <a:noFill/>
                </a:ln>
                <a:solidFill>
                  <a:srgbClr val="FFFF00"/>
                </a:solidFill>
                <a:effectLst>
                  <a:outerShdw blurRad="50800" dist="152400" dir="2700000" algn="tl" rotWithShape="0">
                    <a:prstClr val="black">
                      <a:alpha val="54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Penyuluh</a:t>
            </a:r>
            <a:r>
              <a:rPr lang="en-US" sz="2400" b="1" dirty="0">
                <a:ln w="0">
                  <a:noFill/>
                </a:ln>
                <a:solidFill>
                  <a:srgbClr val="FFFF00"/>
                </a:solidFill>
                <a:effectLst>
                  <a:outerShdw blurRad="50800" dist="152400" dir="2700000" algn="tl" rotWithShape="0">
                    <a:prstClr val="black">
                      <a:alpha val="54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Anti </a:t>
            </a:r>
            <a:r>
              <a:rPr lang="en-US" sz="2400" b="1" dirty="0" err="1">
                <a:ln w="0">
                  <a:noFill/>
                </a:ln>
                <a:solidFill>
                  <a:srgbClr val="FFFF00"/>
                </a:solidFill>
                <a:effectLst>
                  <a:outerShdw blurRad="50800" dist="152400" dir="2700000" algn="tl" rotWithShape="0">
                    <a:prstClr val="black">
                      <a:alpha val="54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Korupsi</a:t>
            </a:r>
            <a:r>
              <a:rPr lang="en-US" sz="2400" b="1" dirty="0">
                <a:ln w="0">
                  <a:noFill/>
                </a:ln>
                <a:solidFill>
                  <a:srgbClr val="FFFF00"/>
                </a:solidFill>
                <a:effectLst>
                  <a:outerShdw blurRad="50800" dist="152400" dir="2700000" algn="tl" rotWithShape="0">
                    <a:prstClr val="black">
                      <a:alpha val="54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Inspektorat </a:t>
            </a:r>
            <a:r>
              <a:rPr lang="en-US" sz="2400" b="1" dirty="0" err="1">
                <a:ln w="0">
                  <a:noFill/>
                </a:ln>
                <a:solidFill>
                  <a:srgbClr val="FFFF00"/>
                </a:solidFill>
                <a:effectLst>
                  <a:outerShdw blurRad="50800" dist="152400" dir="2700000" algn="tl" rotWithShape="0">
                    <a:prstClr val="black">
                      <a:alpha val="54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Kabupaten</a:t>
            </a:r>
            <a:r>
              <a:rPr lang="en-US" sz="2400" b="1" dirty="0">
                <a:ln w="0">
                  <a:noFill/>
                </a:ln>
                <a:solidFill>
                  <a:srgbClr val="FFFF00"/>
                </a:solidFill>
                <a:effectLst>
                  <a:outerShdw blurRad="50800" dist="152400" dir="2700000" algn="tl" rotWithShape="0">
                    <a:prstClr val="black">
                      <a:alpha val="54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Cirebon</a:t>
            </a:r>
            <a:endParaRPr lang="id-ID" sz="2400" b="1" dirty="0">
              <a:ln w="0">
                <a:noFill/>
              </a:ln>
              <a:solidFill>
                <a:srgbClr val="FFFF00"/>
              </a:solidFill>
              <a:effectLst>
                <a:outerShdw blurRad="50800" dist="152400" dir="2700000" algn="tl" rotWithShape="0">
                  <a:prstClr val="black">
                    <a:alpha val="54000"/>
                  </a:prst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CF864-9409-8B1B-8DFF-5CB4A3875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5" y="5579698"/>
            <a:ext cx="1080120" cy="11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03" y="175740"/>
            <a:ext cx="6982887" cy="836368"/>
          </a:xfrm>
          <a:noFill/>
        </p:spPr>
        <p:txBody>
          <a:bodyPr>
            <a:noAutofit/>
          </a:bodyPr>
          <a:lstStyle/>
          <a:p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BENTUK</a:t>
            </a: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id-ID" sz="3200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GRATIFIKASI </a:t>
            </a: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YANG </a:t>
            </a:r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WAJIB DILAPORKAN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484786"/>
            <a:ext cx="6228184" cy="5262923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365125" indent="-261938">
              <a:buClr>
                <a:schemeClr val="bg1"/>
              </a:buClr>
              <a:buFont typeface="+mj-lt"/>
              <a:buAutoNum type="arabicPeriod"/>
            </a:pPr>
            <a:r>
              <a:rPr lang="id-ID" sz="2000" dirty="0"/>
              <a:t>Ungkapan terima kasih dari Pegawai/pihak ketiga pada </a:t>
            </a:r>
            <a:r>
              <a:rPr lang="id-ID" sz="2000" dirty="0">
                <a:solidFill>
                  <a:schemeClr val="bg1"/>
                </a:solidFill>
              </a:rPr>
              <a:t>hari raya keagamaan</a:t>
            </a:r>
            <a:r>
              <a:rPr lang="id-ID" sz="2000" dirty="0"/>
              <a:t>.</a:t>
            </a:r>
          </a:p>
          <a:p>
            <a:pPr marL="365125" indent="-261938">
              <a:buClr>
                <a:schemeClr val="bg1"/>
              </a:buClr>
              <a:buFont typeface="+mj-lt"/>
              <a:buAutoNum type="arabicPeriod"/>
            </a:pPr>
            <a:r>
              <a:rPr lang="id-ID" sz="2000" dirty="0"/>
              <a:t>Pemberian karena hubungan keluarga, yaitu dari kakek/nenek, bapak/ibu/mertua, suami/istri, anak/menantu, cucu, besan, paman/bibi, kakak/adik/ipar, sepupu &amp; keponakan </a:t>
            </a:r>
            <a:r>
              <a:rPr lang="id-ID" sz="2000" dirty="0" err="1"/>
              <a:t>yg</a:t>
            </a:r>
            <a:r>
              <a:rPr lang="id-ID" sz="2000" dirty="0"/>
              <a:t> </a:t>
            </a:r>
            <a:r>
              <a:rPr lang="id-ID" sz="2000" dirty="0">
                <a:solidFill>
                  <a:srgbClr val="FFFF00"/>
                </a:solidFill>
              </a:rPr>
              <a:t>memiliki Benturan Kepentingan</a:t>
            </a:r>
            <a:r>
              <a:rPr lang="id-ID" sz="2000" dirty="0"/>
              <a:t>.</a:t>
            </a:r>
          </a:p>
          <a:p>
            <a:pPr marL="365125" indent="-261938">
              <a:buClr>
                <a:schemeClr val="bg1"/>
              </a:buClr>
              <a:buFont typeface="+mj-lt"/>
              <a:buAutoNum type="arabicPeriod"/>
            </a:pPr>
            <a:r>
              <a:rPr lang="id-ID" sz="2000" dirty="0"/>
              <a:t>Pemberian dari pihak lain sebagai hadiah dalam pesta pernikahan, kelahiran, aqiqah, baptis, khitanan, potong gigi, atau upacara agama/adat/tradisi lain yang </a:t>
            </a:r>
            <a:r>
              <a:rPr lang="id-ID" sz="2000" dirty="0">
                <a:solidFill>
                  <a:schemeClr val="bg1"/>
                </a:solidFill>
              </a:rPr>
              <a:t>melebihi Rp1juta </a:t>
            </a:r>
            <a:r>
              <a:rPr lang="id-ID" sz="2000" dirty="0"/>
              <a:t>dari masing-masing pemberi pada setiap kegiatan/peristiwa tersebut &amp; </a:t>
            </a:r>
            <a:r>
              <a:rPr lang="id-ID" sz="2000" dirty="0">
                <a:solidFill>
                  <a:srgbClr val="FFFF00"/>
                </a:solidFill>
              </a:rPr>
              <a:t>memiliki Benturan Kepentingan</a:t>
            </a:r>
            <a:r>
              <a:rPr lang="id-ID" sz="2000" dirty="0"/>
              <a:t>.</a:t>
            </a:r>
          </a:p>
          <a:p>
            <a:pPr marL="365125" indent="-261938">
              <a:buClr>
                <a:schemeClr val="bg1"/>
              </a:buClr>
              <a:buFont typeface="+mj-lt"/>
              <a:buAutoNum type="arabicPeriod"/>
            </a:pPr>
            <a:r>
              <a:rPr lang="id-ID" sz="2000" dirty="0"/>
              <a:t>...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1436">
            <a:off x="103083" y="4305337"/>
            <a:ext cx="2352524" cy="1276504"/>
          </a:xfrm>
          <a:prstGeom prst="rect">
            <a:avLst/>
          </a:prstGeom>
          <a:effectLst>
            <a:outerShdw blurRad="50800" dist="635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Bent Arrow 8"/>
          <p:cNvSpPr/>
          <p:nvPr/>
        </p:nvSpPr>
        <p:spPr>
          <a:xfrm rot="10800000" flipH="1">
            <a:off x="1561520" y="1062406"/>
            <a:ext cx="1073933" cy="9493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01" y="2348880"/>
            <a:ext cx="2421084" cy="15627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7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03" y="175740"/>
            <a:ext cx="6982887" cy="836368"/>
          </a:xfrm>
          <a:noFill/>
        </p:spPr>
        <p:txBody>
          <a:bodyPr>
            <a:noAutofit/>
          </a:bodyPr>
          <a:lstStyle/>
          <a:p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BENTUK</a:t>
            </a: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id-ID" sz="3200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GRATIFIKASI </a:t>
            </a: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YANG </a:t>
            </a:r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WAJIB DILAPORKAN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466216"/>
            <a:ext cx="6228184" cy="5262923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365125" indent="-261938">
              <a:buClr>
                <a:schemeClr val="bg1"/>
              </a:buClr>
              <a:buFont typeface="+mj-lt"/>
              <a:buAutoNum type="arabicPeriod" startAt="4"/>
              <a:tabLst>
                <a:tab pos="5287963" algn="l"/>
              </a:tabLst>
            </a:pPr>
            <a:r>
              <a:rPr lang="id-ID" sz="2000" dirty="0"/>
              <a:t>Pemberian dari pihak lain terkait dengan musibah atau bencana yang dialami oleh Pegawai, bapak/ibu/mertua, suami/istri, atau anak Pegawai yang menerima Gratifikasi </a:t>
            </a:r>
            <a:r>
              <a:rPr lang="id-ID" sz="2000" dirty="0">
                <a:solidFill>
                  <a:srgbClr val="FFFF00"/>
                </a:solidFill>
              </a:rPr>
              <a:t>melebihi</a:t>
            </a:r>
            <a:r>
              <a:rPr lang="id-ID" sz="2000" dirty="0"/>
              <a:t> Rp1juta per orang dari masing-masing pemberi &amp; </a:t>
            </a:r>
            <a:r>
              <a:rPr lang="id-ID" sz="2000" dirty="0">
                <a:solidFill>
                  <a:srgbClr val="FFFF00"/>
                </a:solidFill>
              </a:rPr>
              <a:t>memiliki Benturan Kepentingan</a:t>
            </a:r>
            <a:r>
              <a:rPr lang="id-ID" sz="2000" dirty="0"/>
              <a:t>.</a:t>
            </a:r>
          </a:p>
          <a:p>
            <a:pPr marL="365125" indent="-261938">
              <a:buClr>
                <a:schemeClr val="bg1"/>
              </a:buClr>
              <a:buFont typeface="+mj-lt"/>
              <a:buAutoNum type="arabicPeriod" startAt="4"/>
              <a:tabLst>
                <a:tab pos="5287963" algn="l"/>
              </a:tabLst>
            </a:pPr>
            <a:r>
              <a:rPr lang="id-ID" sz="2000" dirty="0"/>
              <a:t>Pemberian sesama Pegawai dalam rangka pisah sambut, pensiun, promosi jabatan, dan ulang tahun tidak dalam bentuk uang (cek, bilyet giro, saham, deposito, </a:t>
            </a:r>
            <a:r>
              <a:rPr lang="id-ID" sz="2000" dirty="0" err="1"/>
              <a:t>voucher</a:t>
            </a:r>
            <a:r>
              <a:rPr lang="id-ID" sz="2000" dirty="0"/>
              <a:t>, pulsa, dan lain-lain) yang mempunyai </a:t>
            </a:r>
            <a:r>
              <a:rPr lang="id-ID" sz="2000" dirty="0">
                <a:solidFill>
                  <a:srgbClr val="FFFF00"/>
                </a:solidFill>
              </a:rPr>
              <a:t>nilai lebih besar </a:t>
            </a:r>
            <a:r>
              <a:rPr lang="id-ID" sz="2000" dirty="0"/>
              <a:t>dari Rp300 ribu per pemberian per orang dengan nilai keseluruhan paling banyak Rp1 juta dalam 1 tahun dari pemberi yang sama.</a:t>
            </a:r>
            <a:endParaRPr lang="id-ID" sz="2000" dirty="0">
              <a:latin typeface="Calibri" panose="020F0502020204030204" pitchFamily="34" charset="0"/>
            </a:endParaRPr>
          </a:p>
        </p:txBody>
      </p:sp>
      <p:sp>
        <p:nvSpPr>
          <p:cNvPr id="9" name="Delay 8"/>
          <p:cNvSpPr/>
          <p:nvPr/>
        </p:nvSpPr>
        <p:spPr>
          <a:xfrm flipH="1">
            <a:off x="8567936" y="229277"/>
            <a:ext cx="576064" cy="576064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1561520" y="1062406"/>
            <a:ext cx="1073933" cy="9493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281">
            <a:off x="251494" y="2233722"/>
            <a:ext cx="2408386" cy="1617059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031">
            <a:off x="268250" y="4365104"/>
            <a:ext cx="2363755" cy="1772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4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88000">
              <a:schemeClr val="bg1"/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251522" y="1599794"/>
            <a:ext cx="6146669" cy="506254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55000">
                <a:srgbClr val="D2630E"/>
              </a:gs>
              <a:gs pos="97000">
                <a:srgbClr val="A8510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6888" indent="-301625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Berlaku umum: </a:t>
            </a:r>
          </a:p>
          <a:p>
            <a:pPr marL="496888" lvl="1" indent="0">
              <a:buNone/>
            </a:pPr>
            <a:r>
              <a:rPr lang="id-ID" sz="20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Suatu kondisi penerimaan yang diberlakukan sama dalam hal jenis, bentuk, persyaratan/nilai, untuk semua peserta &amp; memenuhi prinsip kewajaran/kepatutan</a:t>
            </a:r>
            <a:r>
              <a:rPr lang="id-ID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96888" indent="-301625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Tidak bertentangan dengan peraturan perundang-undangan yang berlaku.</a:t>
            </a:r>
            <a:endParaRPr 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96888" indent="-301625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Dipandang sebagai wujud ekspresi, keramahtamahan &amp; penghormatan dalam hubungan sosial antar sesama dalam batasan nilai yang wajar.</a:t>
            </a:r>
            <a:endParaRPr 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96888" indent="-301625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Merupakan bentuk penerimaan yang berada dalam ranah adat istiadat, kebiasaan &amp; norma yang hidup di masyarakat dalam batasan nilai yang wajar.</a:t>
            </a:r>
            <a:endParaRPr 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56176" y="37504"/>
            <a:ext cx="2867830" cy="4484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20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Klasifikasi Gratifikasi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7504" y="90108"/>
            <a:ext cx="5436096" cy="962628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GRATIFIKASI </a:t>
            </a:r>
          </a:p>
          <a:p>
            <a:r>
              <a:rPr lang="id-ID" sz="28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YANG</a:t>
            </a:r>
            <a:r>
              <a:rPr lang="id-ID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d-ID" sz="28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TIDAK WAJIB </a:t>
            </a:r>
            <a:r>
              <a:rPr lang="id-ID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DILAPORKAN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7534" y="1056119"/>
            <a:ext cx="2016224" cy="864096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err="1">
                <a:latin typeface="Calibri" charset="0"/>
                <a:ea typeface="Calibri" charset="0"/>
                <a:cs typeface="Calibri" charset="0"/>
              </a:rPr>
              <a:t>Mempunyai</a:t>
            </a:r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id-ID" sz="2400" i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arakteristik</a:t>
            </a:r>
            <a:r>
              <a:rPr lang="id-ID" sz="2400" i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d-ID" sz="2400" i="1" dirty="0">
                <a:latin typeface="Calibri" charset="0"/>
                <a:ea typeface="Calibri" charset="0"/>
                <a:cs typeface="Calibri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087">
            <a:off x="6501987" y="1911896"/>
            <a:ext cx="2583526" cy="1557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107">
            <a:off x="6022862" y="3217549"/>
            <a:ext cx="3541776" cy="1639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18276" b="18524"/>
          <a:stretch/>
        </p:blipFill>
        <p:spPr>
          <a:xfrm rot="244876">
            <a:off x="6522301" y="4878487"/>
            <a:ext cx="2486883" cy="1299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rgbClr val="0070C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512" y="209467"/>
            <a:ext cx="8280920" cy="771263"/>
          </a:xfrm>
          <a:noFill/>
        </p:spPr>
        <p:txBody>
          <a:bodyPr>
            <a:noAutofit/>
          </a:bodyPr>
          <a:lstStyle/>
          <a:p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BENTUK</a:t>
            </a:r>
            <a: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GRATIFIKASI </a:t>
            </a:r>
            <a: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YANG </a:t>
            </a:r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TIDAK WAJIB DILAPORKAN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2198" y="1340768"/>
            <a:ext cx="6125697" cy="5379538"/>
          </a:xfrm>
          <a:gradFill flip="none" rotWithShape="1">
            <a:gsLst>
              <a:gs pos="0">
                <a:srgbClr val="003300"/>
              </a:gs>
              <a:gs pos="71000">
                <a:srgbClr val="17882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536575" indent="-406400">
              <a:buClr>
                <a:schemeClr val="tx1"/>
              </a:buClr>
              <a:buFont typeface="+mj-lt"/>
              <a:buAutoNum type="arabicPeriod"/>
            </a:pPr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Penerimaan karena hubungan keluarga (kakek/nenek, bapak/ibu/mertua, suami/istri, anak/menantu, cucu, besan, paman/bibi, kakak/adik/ipar, sepupu dan keponakan) sepanjang </a:t>
            </a:r>
            <a:r>
              <a:rPr lang="id-ID" sz="20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tidak memiliki benturan kepentingan</a:t>
            </a:r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536575" indent="-406400">
              <a:buClr>
                <a:schemeClr val="tx1"/>
              </a:buClr>
              <a:buFont typeface="+mj-lt"/>
              <a:buAutoNum type="arabicPeriod"/>
            </a:pPr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Hadiah (tanda kasih) dalam bentuk uang/barang yang memiliki nilai jual dalam penyelenggaraan pesta pernikahan, kelahiran, aqiqah, baptis, khitanan &amp; potong gigi, atau upacara adat/agama lainnya dengan batasan nilai per pemberi dalam setiap acara paling banyak Rp1 juta.</a:t>
            </a:r>
          </a:p>
          <a:p>
            <a:pPr marL="536575" indent="-4064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Pemberian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dari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pihak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lain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terkait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dengan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musibah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atau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bencana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yg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dialami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oleh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Pegawai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bapak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ibu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mertua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suami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istri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atau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anak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Pegawai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yang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menerima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gratifikasi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per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Pemberi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dalam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setiap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kejadian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paling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banyak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Rp1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juta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536575" indent="-406400">
              <a:buClr>
                <a:schemeClr val="tx1"/>
              </a:buClr>
              <a:buFont typeface="+mj-lt"/>
              <a:buAutoNum type="arabicPeriod"/>
            </a:pPr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...</a:t>
            </a:r>
          </a:p>
        </p:txBody>
      </p:sp>
      <p:sp>
        <p:nvSpPr>
          <p:cNvPr id="13" name="Delay 12"/>
          <p:cNvSpPr/>
          <p:nvPr/>
        </p:nvSpPr>
        <p:spPr>
          <a:xfrm flipH="1">
            <a:off x="8567936" y="229277"/>
            <a:ext cx="576064" cy="576064"/>
          </a:xfrm>
          <a:prstGeom prst="flowChartDela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Bent Arrow 9"/>
          <p:cNvSpPr/>
          <p:nvPr/>
        </p:nvSpPr>
        <p:spPr>
          <a:xfrm rot="10800000">
            <a:off x="6310958" y="1052736"/>
            <a:ext cx="928437" cy="949368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18276" b="18524"/>
          <a:stretch/>
        </p:blipFill>
        <p:spPr>
          <a:xfrm rot="21420834">
            <a:off x="6487807" y="2466615"/>
            <a:ext cx="2486883" cy="1299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4805">
            <a:off x="6460508" y="4060327"/>
            <a:ext cx="2495716" cy="1796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370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0070C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5892">
            <a:off x="6567761" y="4394331"/>
            <a:ext cx="1976025" cy="1459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7576">
            <a:off x="6591770" y="2683976"/>
            <a:ext cx="2227820" cy="148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39757" y="1340768"/>
            <a:ext cx="6160437" cy="5360134"/>
          </a:xfrm>
          <a:gradFill>
            <a:gsLst>
              <a:gs pos="0">
                <a:srgbClr val="003300"/>
              </a:gs>
              <a:gs pos="71000">
                <a:srgbClr val="17882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496888" indent="-354013">
              <a:buClr>
                <a:schemeClr val="tx1"/>
              </a:buClr>
              <a:buFont typeface="+mj-lt"/>
              <a:buAutoNum type="arabicPeriod" startAt="4"/>
            </a:pPr>
            <a:r>
              <a:rPr lang="en-US" sz="2000" dirty="0" err="1"/>
              <a:t>Pemberian</a:t>
            </a:r>
            <a:r>
              <a:rPr lang="en-US" sz="2000" dirty="0"/>
              <a:t> </a:t>
            </a:r>
            <a:r>
              <a:rPr lang="en-US" sz="2000" dirty="0" err="1"/>
              <a:t>sesama</a:t>
            </a:r>
            <a:r>
              <a:rPr lang="en-US" sz="2000" dirty="0"/>
              <a:t> </a:t>
            </a:r>
            <a:r>
              <a:rPr lang="en-US" sz="2000" dirty="0" err="1"/>
              <a:t>Pegawai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rangka</a:t>
            </a:r>
            <a:r>
              <a:rPr lang="en-US" sz="2000" dirty="0"/>
              <a:t> </a:t>
            </a:r>
            <a:r>
              <a:rPr lang="en-US" sz="2000" dirty="0" err="1"/>
              <a:t>pisah</a:t>
            </a:r>
            <a:r>
              <a:rPr lang="en-US" sz="2000" dirty="0"/>
              <a:t> </a:t>
            </a:r>
            <a:r>
              <a:rPr lang="en-US" sz="2000" dirty="0" err="1"/>
              <a:t>sambut</a:t>
            </a:r>
            <a:r>
              <a:rPr lang="en-US" sz="2000" dirty="0"/>
              <a:t>, </a:t>
            </a:r>
            <a:r>
              <a:rPr lang="en-US" sz="2000" dirty="0" err="1"/>
              <a:t>pensiun</a:t>
            </a:r>
            <a:r>
              <a:rPr lang="en-US" sz="2000" dirty="0"/>
              <a:t>, </a:t>
            </a:r>
            <a:r>
              <a:rPr lang="en-US" sz="2000" dirty="0" err="1"/>
              <a:t>promosi</a:t>
            </a:r>
            <a:r>
              <a:rPr lang="en-US" sz="2000" dirty="0"/>
              <a:t> </a:t>
            </a:r>
            <a:r>
              <a:rPr lang="en-US" sz="2000" dirty="0" err="1"/>
              <a:t>jabatan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ulang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uang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berbentuk</a:t>
            </a:r>
            <a:r>
              <a:rPr lang="en-US" sz="2000" dirty="0"/>
              <a:t> </a:t>
            </a:r>
            <a:r>
              <a:rPr lang="en-US" sz="2000" dirty="0" err="1"/>
              <a:t>setara</a:t>
            </a:r>
            <a:r>
              <a:rPr lang="en-US" sz="2000" dirty="0"/>
              <a:t> </a:t>
            </a:r>
            <a:r>
              <a:rPr lang="en-US" sz="2000" dirty="0" err="1"/>
              <a:t>uang</a:t>
            </a:r>
            <a:r>
              <a:rPr lang="en-US" sz="2000" dirty="0"/>
              <a:t>, paling </a:t>
            </a:r>
            <a:r>
              <a:rPr lang="en-US" sz="2000" dirty="0" err="1"/>
              <a:t>banyak</a:t>
            </a:r>
            <a:r>
              <a:rPr lang="en-US" sz="2000" dirty="0"/>
              <a:t> Rp300 </a:t>
            </a:r>
            <a:r>
              <a:rPr lang="en-US" sz="2000" dirty="0" err="1"/>
              <a:t>ribu</a:t>
            </a:r>
            <a:r>
              <a:rPr lang="en-US" sz="2000" dirty="0"/>
              <a:t> per </a:t>
            </a:r>
            <a:r>
              <a:rPr lang="en-US" sz="2000" dirty="0" err="1"/>
              <a:t>pemberian</a:t>
            </a:r>
            <a:r>
              <a:rPr lang="en-US" sz="2000" dirty="0"/>
              <a:t> per orang </a:t>
            </a:r>
            <a:r>
              <a:rPr lang="en-US" sz="2000" dirty="0" err="1"/>
              <a:t>dengan</a:t>
            </a:r>
            <a:r>
              <a:rPr lang="en-US" sz="2000" dirty="0"/>
              <a:t> total </a:t>
            </a:r>
            <a:r>
              <a:rPr lang="en-US" sz="2000" dirty="0" err="1"/>
              <a:t>pemberian</a:t>
            </a:r>
            <a:r>
              <a:rPr lang="en-US" sz="2000" dirty="0"/>
              <a:t> Rp1 </a:t>
            </a:r>
            <a:r>
              <a:rPr lang="en-US" sz="2000" dirty="0" err="1"/>
              <a:t>juta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1 </a:t>
            </a:r>
            <a:r>
              <a:rPr lang="en-US" sz="2000" dirty="0" err="1"/>
              <a:t>tahun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pemberi</a:t>
            </a:r>
            <a:r>
              <a:rPr lang="en-US" sz="2000" dirty="0"/>
              <a:t> yang </a:t>
            </a:r>
            <a:r>
              <a:rPr lang="en-US" sz="2000" dirty="0" err="1"/>
              <a:t>sama</a:t>
            </a:r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496888" indent="-354013">
              <a:buClr>
                <a:schemeClr val="tx1"/>
              </a:buClr>
              <a:buFont typeface="+mj-lt"/>
              <a:buAutoNum type="arabicPeriod" startAt="4"/>
            </a:pPr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Pemberian sesama Pegawai dalam bentuk cek, bilyet giro, saham, deposito, </a:t>
            </a:r>
            <a:r>
              <a:rPr lang="id-ID" sz="2000" dirty="0" err="1">
                <a:latin typeface="Calibri" charset="0"/>
                <a:ea typeface="Calibri" charset="0"/>
                <a:cs typeface="Calibri" charset="0"/>
              </a:rPr>
              <a:t>voucher</a:t>
            </a:r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, pulsa, </a:t>
            </a:r>
            <a:r>
              <a:rPr lang="id-ID" sz="2000" dirty="0" err="1">
                <a:latin typeface="Calibri" charset="0"/>
                <a:ea typeface="Calibri" charset="0"/>
                <a:cs typeface="Calibri" charset="0"/>
              </a:rPr>
              <a:t>dll</a:t>
            </a:r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 paling banyak Rp200 ribu per pemberian per orang dengan total pemberian </a:t>
            </a:r>
            <a:r>
              <a:rPr lang="id-ID" sz="2000" dirty="0" err="1">
                <a:latin typeface="Calibri" charset="0"/>
                <a:ea typeface="Calibri" charset="0"/>
                <a:cs typeface="Calibri" charset="0"/>
              </a:rPr>
              <a:t>maks</a:t>
            </a:r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 Rp1 juta dalam 1 tahun dari pemberi yang sama.</a:t>
            </a:r>
          </a:p>
          <a:p>
            <a:pPr marL="496888" indent="-354013">
              <a:buClr>
                <a:schemeClr val="tx1"/>
              </a:buClr>
              <a:buFont typeface="+mj-lt"/>
              <a:buAutoNum type="arabicPeriod" startAt="4"/>
            </a:pPr>
            <a:r>
              <a:rPr lang="id-ID" sz="2000" dirty="0"/>
              <a:t>Hidangan atau sajian yang berlaku umum.</a:t>
            </a:r>
          </a:p>
          <a:p>
            <a:pPr marL="496888" indent="-354013">
              <a:buClr>
                <a:schemeClr val="tx1"/>
              </a:buClr>
              <a:buFont typeface="+mj-lt"/>
              <a:buAutoNum type="arabicPeriod" startAt="4"/>
            </a:pPr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Prestasi akademis atau non akademis yang diikuti dengan menggunakan biaya sendiri seperti kejuaraan, perlombaan, kompetisi yang tidak terkait kedinasan.</a:t>
            </a:r>
          </a:p>
        </p:txBody>
      </p:sp>
      <p:sp>
        <p:nvSpPr>
          <p:cNvPr id="13" name="Delay 12"/>
          <p:cNvSpPr/>
          <p:nvPr/>
        </p:nvSpPr>
        <p:spPr>
          <a:xfrm flipH="1">
            <a:off x="8567936" y="229277"/>
            <a:ext cx="576064" cy="576064"/>
          </a:xfrm>
          <a:prstGeom prst="flowChartDela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512" y="209467"/>
            <a:ext cx="8280920" cy="771263"/>
          </a:xfrm>
          <a:noFill/>
        </p:spPr>
        <p:txBody>
          <a:bodyPr>
            <a:noAutofit/>
          </a:bodyPr>
          <a:lstStyle/>
          <a:p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BENTUK</a:t>
            </a:r>
            <a: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GRATIFIKASI </a:t>
            </a:r>
            <a: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YANG </a:t>
            </a:r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TIDAK WAJIB DILAPORKAN</a:t>
            </a:r>
          </a:p>
        </p:txBody>
      </p:sp>
      <p:sp>
        <p:nvSpPr>
          <p:cNvPr id="14" name="Bent Arrow 13"/>
          <p:cNvSpPr/>
          <p:nvPr/>
        </p:nvSpPr>
        <p:spPr>
          <a:xfrm rot="10800000">
            <a:off x="6310958" y="1052736"/>
            <a:ext cx="928437" cy="949368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1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0070C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4880">
            <a:off x="6824670" y="4183045"/>
            <a:ext cx="1863316" cy="139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492" y="5657233"/>
            <a:ext cx="2231135" cy="796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9512" y="1268762"/>
            <a:ext cx="6183330" cy="5459297"/>
          </a:xfrm>
          <a:gradFill flip="none" rotWithShape="1">
            <a:gsLst>
              <a:gs pos="0">
                <a:srgbClr val="003300"/>
              </a:gs>
              <a:gs pos="72000">
                <a:srgbClr val="17882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588963" indent="-458788">
              <a:buClr>
                <a:schemeClr val="tx1"/>
              </a:buClr>
              <a:buFont typeface="+mj-lt"/>
              <a:buAutoNum type="arabicPeriod" startAt="8"/>
            </a:pPr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Keuntungan atau bunga dari penempatan dana, investasi atau kepemilikan saham pribadi yang berlaku umum.</a:t>
            </a:r>
          </a:p>
          <a:p>
            <a:pPr marL="588963" indent="-458788">
              <a:buClr>
                <a:schemeClr val="tx1"/>
              </a:buClr>
              <a:buFont typeface="+mj-lt"/>
              <a:buAutoNum type="arabicPeriod" startAt="8"/>
            </a:pPr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Manfaat bagi seluruh peserta koperasi pegawai berdasarkan keanggotaan koperasi pegawai negeri yang berlaku umum.</a:t>
            </a:r>
          </a:p>
          <a:p>
            <a:pPr marL="588963" indent="-458788">
              <a:buClr>
                <a:schemeClr val="tx1"/>
              </a:buClr>
              <a:buFont typeface="+mj-lt"/>
              <a:buAutoNum type="arabicPeriod" startAt="8"/>
            </a:pPr>
            <a:r>
              <a:rPr lang="id-ID" sz="2000" i="1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Goody</a:t>
            </a:r>
            <a:r>
              <a:rPr lang="id-ID" sz="2000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d-ID" sz="2000" i="1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bag</a:t>
            </a:r>
            <a:r>
              <a:rPr lang="id-ID" sz="2000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id-ID" sz="2000" i="1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gimmick</a:t>
            </a:r>
            <a:r>
              <a:rPr lang="id-ID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atau seminar kit yang diperoleh dari keikutsertaan dalam kegiatan resmi kedinasan seperti rapat, seminar, </a:t>
            </a:r>
            <a:r>
              <a:rPr lang="id-ID" sz="2000" i="1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workshop</a:t>
            </a:r>
            <a:r>
              <a:rPr lang="id-ID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konferensi, pelatihan, atau kegiatan lain sejenis yang berlaku umum dengan nilai sesuai ketentuan.</a:t>
            </a:r>
          </a:p>
          <a:p>
            <a:pPr marL="588963" indent="-458788">
              <a:buClr>
                <a:schemeClr val="tx1"/>
              </a:buClr>
              <a:buFont typeface="+mj-lt"/>
              <a:buAutoNum type="arabicPeriod" startAt="8"/>
            </a:pPr>
            <a:r>
              <a:rPr lang="id-ID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Penerimaan hadiah atau tunjangan, baik berupa uang atau barang yang ada kaitannya dengan peningkatan prestasi kerja yang diberikan oleh Pemerintah sesuai dengan peraturan perundang-undangan yang berlaku.</a:t>
            </a:r>
          </a:p>
          <a:p>
            <a:pPr marL="588963" indent="-458788">
              <a:buClr>
                <a:schemeClr val="tx1"/>
              </a:buClr>
              <a:buFont typeface="+mj-lt"/>
              <a:buAutoNum type="arabicPeriod" startAt="8"/>
            </a:pPr>
            <a:r>
              <a:rPr lang="id-ID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...</a:t>
            </a:r>
          </a:p>
        </p:txBody>
      </p:sp>
      <p:sp>
        <p:nvSpPr>
          <p:cNvPr id="10" name="Delay 9"/>
          <p:cNvSpPr/>
          <p:nvPr/>
        </p:nvSpPr>
        <p:spPr>
          <a:xfrm flipH="1">
            <a:off x="8567936" y="229277"/>
            <a:ext cx="576064" cy="576064"/>
          </a:xfrm>
          <a:prstGeom prst="flowChartDela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9512" y="209467"/>
            <a:ext cx="8280920" cy="7712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BENTUK</a:t>
            </a:r>
            <a:r>
              <a:rPr lang="id-ID" sz="32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id-ID" sz="32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GRATIFIKASI </a:t>
            </a:r>
            <a: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YANG </a:t>
            </a:r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TIDAK WAJIB DILAPORKAN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208" y="2913043"/>
            <a:ext cx="1885466" cy="1403853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6826">
            <a:off x="6661632" y="1298876"/>
            <a:ext cx="2273300" cy="1706567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Bent Arrow 14"/>
          <p:cNvSpPr/>
          <p:nvPr/>
        </p:nvSpPr>
        <p:spPr>
          <a:xfrm rot="10800000">
            <a:off x="6310958" y="1052736"/>
            <a:ext cx="928437" cy="949368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40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0070C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66260" y="1268760"/>
            <a:ext cx="6196582" cy="5432142"/>
          </a:xfrm>
          <a:gradFill>
            <a:gsLst>
              <a:gs pos="0">
                <a:srgbClr val="003300"/>
              </a:gs>
              <a:gs pos="71000">
                <a:srgbClr val="17882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77850" indent="-457200">
              <a:buClr>
                <a:schemeClr val="tx1"/>
              </a:buClr>
              <a:buNone/>
            </a:pPr>
            <a:r>
              <a:rPr lang="en-US" sz="2000" dirty="0"/>
              <a:t>12.	</a:t>
            </a:r>
            <a:r>
              <a:rPr lang="en-US" sz="2000" dirty="0" err="1"/>
              <a:t>Diperoleh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kompensasi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profesi</a:t>
            </a:r>
            <a:r>
              <a:rPr lang="en-US" sz="2000" dirty="0"/>
              <a:t> di </a:t>
            </a:r>
            <a:r>
              <a:rPr lang="en-US" sz="2000" dirty="0" err="1"/>
              <a:t>luar</a:t>
            </a:r>
            <a:r>
              <a:rPr lang="en-US" sz="2000" dirty="0"/>
              <a:t> </a:t>
            </a:r>
            <a:r>
              <a:rPr lang="en-US" sz="2000" dirty="0" err="1"/>
              <a:t>kedinasan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tusi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Pegawai</a:t>
            </a:r>
            <a:r>
              <a:rPr lang="en-US" sz="2000" dirty="0"/>
              <a:t>,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konflik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 &amp;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melanggar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internal </a:t>
            </a:r>
            <a:r>
              <a:rPr lang="en-US" sz="2000" dirty="0" err="1"/>
              <a:t>instansi</a:t>
            </a:r>
            <a:r>
              <a:rPr lang="en-US" sz="2000" dirty="0"/>
              <a:t> </a:t>
            </a:r>
            <a:r>
              <a:rPr lang="en-US" sz="2000" dirty="0" err="1"/>
              <a:t>pegawai</a:t>
            </a:r>
            <a:r>
              <a:rPr lang="en-US" sz="2000" dirty="0"/>
              <a:t>.</a:t>
            </a:r>
          </a:p>
          <a:p>
            <a:pPr marL="577850" indent="-457200">
              <a:buClr>
                <a:schemeClr val="tx1"/>
              </a:buClr>
              <a:buNone/>
            </a:pPr>
            <a:r>
              <a:rPr lang="en-US" sz="2000" dirty="0"/>
              <a:t>13. 	</a:t>
            </a:r>
            <a:r>
              <a:rPr lang="en-US" sz="2000" dirty="0" err="1"/>
              <a:t>Fasilitas</a:t>
            </a:r>
            <a:r>
              <a:rPr lang="en-US" sz="2000" dirty="0"/>
              <a:t> </a:t>
            </a:r>
            <a:r>
              <a:rPr lang="en-US" sz="2000" dirty="0" err="1"/>
              <a:t>transportasi</a:t>
            </a:r>
            <a:r>
              <a:rPr lang="en-US" sz="2000" dirty="0"/>
              <a:t>, </a:t>
            </a:r>
            <a:r>
              <a:rPr lang="en-US" sz="2000" dirty="0" err="1"/>
              <a:t>akomodasi</a:t>
            </a:r>
            <a:r>
              <a:rPr lang="en-US" sz="2000" dirty="0"/>
              <a:t>, </a:t>
            </a:r>
            <a:r>
              <a:rPr lang="en-US" sz="2000" dirty="0" err="1"/>
              <a:t>uang</a:t>
            </a:r>
            <a:r>
              <a:rPr lang="en-US" sz="2000" dirty="0"/>
              <a:t> </a:t>
            </a:r>
            <a:r>
              <a:rPr lang="en-US" sz="2000" dirty="0" err="1"/>
              <a:t>saku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/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jamuan</a:t>
            </a:r>
            <a:r>
              <a:rPr lang="en-US" sz="2000" dirty="0"/>
              <a:t> </a:t>
            </a:r>
            <a:r>
              <a:rPr lang="en-US" sz="2000" dirty="0" err="1"/>
              <a:t>makan</a:t>
            </a:r>
            <a:r>
              <a:rPr lang="en-US" sz="2000" dirty="0"/>
              <a:t>, yang </a:t>
            </a:r>
            <a:r>
              <a:rPr lang="en-US" sz="2000" dirty="0" err="1"/>
              <a:t>diterima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Pegawai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instansi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lembaga</a:t>
            </a:r>
            <a:r>
              <a:rPr lang="en-US" sz="2000" dirty="0"/>
              <a:t> lain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penunjukan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penugasan</a:t>
            </a:r>
            <a:r>
              <a:rPr lang="en-US" sz="2000" dirty="0"/>
              <a:t> </a:t>
            </a:r>
            <a:r>
              <a:rPr lang="en-US" sz="2000" dirty="0" err="1"/>
              <a:t>resmi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dialokasikan</a:t>
            </a:r>
            <a:r>
              <a:rPr lang="en-US" sz="2000" dirty="0"/>
              <a:t> </a:t>
            </a:r>
            <a:r>
              <a:rPr lang="en-US" sz="2000" dirty="0" err="1"/>
              <a:t>anggarannya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unit </a:t>
            </a:r>
            <a:r>
              <a:rPr lang="en-US" sz="2000" dirty="0" err="1"/>
              <a:t>kerjanya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Benturan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.</a:t>
            </a:r>
          </a:p>
          <a:p>
            <a:pPr marL="577850" indent="-457200">
              <a:buClr>
                <a:schemeClr val="tx1"/>
              </a:buClr>
              <a:buNone/>
            </a:pPr>
            <a:r>
              <a:rPr lang="en-US" sz="2000" dirty="0"/>
              <a:t>14. 	</a:t>
            </a:r>
            <a:r>
              <a:rPr lang="en-US" sz="2000" dirty="0" err="1"/>
              <a:t>Plakat</a:t>
            </a:r>
            <a:r>
              <a:rPr lang="en-US" sz="2000" dirty="0"/>
              <a:t>, </a:t>
            </a:r>
            <a:r>
              <a:rPr lang="en-US" sz="2000" dirty="0" err="1"/>
              <a:t>vandel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cinderamata </a:t>
            </a:r>
            <a:r>
              <a:rPr lang="en-US" sz="2000" dirty="0" err="1"/>
              <a:t>lainnya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panitia</a:t>
            </a:r>
            <a:r>
              <a:rPr lang="en-US" sz="2000" dirty="0"/>
              <a:t> seminar, </a:t>
            </a:r>
            <a:r>
              <a:rPr lang="en-US" sz="2000" dirty="0" err="1"/>
              <a:t>lokakarya</a:t>
            </a:r>
            <a:r>
              <a:rPr lang="en-US" sz="2000" dirty="0"/>
              <a:t>, </a:t>
            </a:r>
            <a:r>
              <a:rPr lang="en-US" sz="2000" dirty="0" err="1"/>
              <a:t>konferensi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sejenis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instansi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lembaga</a:t>
            </a:r>
            <a:r>
              <a:rPr lang="en-US" sz="2000" dirty="0"/>
              <a:t> lain yang </a:t>
            </a:r>
            <a:r>
              <a:rPr lang="en-US" sz="2000" dirty="0" err="1"/>
              <a:t>diterima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Pegawai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wakil </a:t>
            </a:r>
            <a:r>
              <a:rPr lang="en-US" sz="2000" dirty="0" err="1"/>
              <a:t>resmi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instansi</a:t>
            </a:r>
            <a:r>
              <a:rPr lang="en-US" sz="2000" dirty="0"/>
              <a:t>.</a:t>
            </a:r>
          </a:p>
          <a:p>
            <a:pPr marL="577850" indent="-457200">
              <a:buClr>
                <a:schemeClr val="tx1"/>
              </a:buClr>
              <a:buNone/>
            </a:pPr>
            <a:r>
              <a:rPr lang="en-US" sz="2000" dirty="0"/>
              <a:t>15. </a:t>
            </a:r>
            <a:r>
              <a:rPr lang="mr-IN" sz="2000" dirty="0"/>
              <a:t>…</a:t>
            </a:r>
            <a:endParaRPr lang="id-ID" sz="2000" dirty="0"/>
          </a:p>
        </p:txBody>
      </p:sp>
      <p:sp>
        <p:nvSpPr>
          <p:cNvPr id="10" name="Delay 9"/>
          <p:cNvSpPr/>
          <p:nvPr/>
        </p:nvSpPr>
        <p:spPr>
          <a:xfrm flipH="1">
            <a:off x="8567936" y="229277"/>
            <a:ext cx="576064" cy="576064"/>
          </a:xfrm>
          <a:prstGeom prst="flowChartDela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9512" y="209467"/>
            <a:ext cx="8280920" cy="7712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BENTUK</a:t>
            </a:r>
            <a:r>
              <a:rPr lang="id-ID" sz="32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id-ID" sz="32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GRATIFIKASI </a:t>
            </a:r>
            <a: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YANG </a:t>
            </a:r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TIDAK WAJIB DILAPORKAN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2226">
            <a:off x="6623720" y="4725144"/>
            <a:ext cx="2232248" cy="1800200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04618">
            <a:off x="6595292" y="3245526"/>
            <a:ext cx="2289109" cy="1279087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517" y="1570138"/>
            <a:ext cx="2011040" cy="1506339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Bent Arrow 13"/>
          <p:cNvSpPr/>
          <p:nvPr/>
        </p:nvSpPr>
        <p:spPr>
          <a:xfrm rot="10800000">
            <a:off x="6310958" y="1052736"/>
            <a:ext cx="928437" cy="949368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80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0070C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5892">
            <a:off x="6754790" y="2503825"/>
            <a:ext cx="2170536" cy="1603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36" y="4473803"/>
            <a:ext cx="3636108" cy="1298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9512" y="1340770"/>
            <a:ext cx="6183330" cy="4896543"/>
          </a:xfrm>
          <a:gradFill>
            <a:gsLst>
              <a:gs pos="0">
                <a:srgbClr val="003300"/>
              </a:gs>
              <a:gs pos="71000">
                <a:srgbClr val="17882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77850" indent="-434975">
              <a:buClr>
                <a:schemeClr val="tx1"/>
              </a:buClr>
              <a:buNone/>
            </a:pPr>
            <a:r>
              <a:rPr lang="en-US" sz="2000" dirty="0"/>
              <a:t>15. </a:t>
            </a:r>
            <a:r>
              <a:rPr lang="id-ID" sz="2000" dirty="0"/>
              <a:t>Hadiah dari kontes/kompetisi terbuka yang diselenggarakan instansi/lembaga lain berdasarkan penunjukan/penugasan resmi.</a:t>
            </a:r>
          </a:p>
          <a:p>
            <a:pPr marL="577850" indent="-434975">
              <a:buClr>
                <a:schemeClr val="tx1"/>
              </a:buClr>
              <a:buNone/>
            </a:pPr>
            <a:r>
              <a:rPr lang="en-US" sz="2000" dirty="0"/>
              <a:t>16. </a:t>
            </a:r>
            <a:r>
              <a:rPr lang="id-ID" sz="2000" dirty="0"/>
              <a:t>Penerimaan honor dan/atau insentif sebagai kompensasi atas pelaksanaan tugas sebagai pembicara, narasumber, konsultan dan fungsi serupa lainnya (tidak termasuk pemeriksaan, audit, reviu, evaluasi, dan/atau pemantauan) yang diterima oleh Pegawai dari instansi/lembaga lain berdasarkan penunjukan/penugasan resmi.</a:t>
            </a:r>
          </a:p>
        </p:txBody>
      </p:sp>
      <p:sp>
        <p:nvSpPr>
          <p:cNvPr id="10" name="Delay 9"/>
          <p:cNvSpPr/>
          <p:nvPr/>
        </p:nvSpPr>
        <p:spPr>
          <a:xfrm flipH="1">
            <a:off x="8567936" y="229277"/>
            <a:ext cx="576064" cy="576064"/>
          </a:xfrm>
          <a:prstGeom prst="flowChartDela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9512" y="209467"/>
            <a:ext cx="8280920" cy="7712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BENTUK</a:t>
            </a:r>
            <a:r>
              <a:rPr lang="id-ID" sz="32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id-ID" sz="32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GRATIFIKASI </a:t>
            </a:r>
            <a: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YANG </a:t>
            </a:r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TIDAK WAJIB DILAPORKAN</a:t>
            </a:r>
          </a:p>
        </p:txBody>
      </p:sp>
      <p:sp>
        <p:nvSpPr>
          <p:cNvPr id="14" name="Bent Arrow 13"/>
          <p:cNvSpPr/>
          <p:nvPr/>
        </p:nvSpPr>
        <p:spPr>
          <a:xfrm rot="10800000">
            <a:off x="6310958" y="1052736"/>
            <a:ext cx="928437" cy="949368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37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1288" y="4010482"/>
            <a:ext cx="3374835" cy="25584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 anchor="ctr">
            <a:normAutofit/>
          </a:bodyPr>
          <a:lstStyle/>
          <a:p>
            <a:pPr algn="ctr"/>
            <a:r>
              <a:rPr lang="id-ID" sz="2400" dirty="0">
                <a:solidFill>
                  <a:prstClr val="black"/>
                </a:solidFill>
              </a:rPr>
              <a:t>Benda Gratifikasi</a:t>
            </a:r>
          </a:p>
          <a:p>
            <a:pPr algn="ctr"/>
            <a:r>
              <a:rPr lang="id-ID" sz="2400" b="1" u="sng" dirty="0"/>
              <a:t>wajib disimpan </a:t>
            </a:r>
            <a:r>
              <a:rPr lang="id-ID" sz="2400" b="1" u="sng" dirty="0">
                <a:solidFill>
                  <a:prstClr val="black"/>
                </a:solidFill>
              </a:rPr>
              <a:t>oleh Pelapor</a:t>
            </a:r>
            <a:r>
              <a:rPr lang="id-ID" sz="2400" dirty="0">
                <a:solidFill>
                  <a:prstClr val="black"/>
                </a:solidFill>
              </a:rPr>
              <a:t> sampai status benda tersebut ditetapkan oleh UPG/KPK.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909" y="3713256"/>
            <a:ext cx="3676497" cy="2855646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id-ID" sz="2400" b="1" dirty="0">
                <a:solidFill>
                  <a:prstClr val="black"/>
                </a:solidFill>
              </a:rPr>
              <a:t>Benda gratifikasi</a:t>
            </a:r>
          </a:p>
          <a:p>
            <a:pPr algn="ctr"/>
            <a:r>
              <a:rPr lang="id-ID" sz="2400" b="1" dirty="0">
                <a:solidFill>
                  <a:prstClr val="black"/>
                </a:solidFill>
              </a:rPr>
              <a:t>yang </a:t>
            </a:r>
            <a:r>
              <a:rPr lang="id-ID" sz="2400" b="1" u="sng" dirty="0"/>
              <a:t>sifatnya mudah rusak </a:t>
            </a:r>
            <a:r>
              <a:rPr lang="id-ID" sz="2400" b="1" dirty="0"/>
              <a:t>(</a:t>
            </a:r>
            <a:r>
              <a:rPr lang="id-ID" sz="2400" b="1" dirty="0">
                <a:solidFill>
                  <a:prstClr val="black"/>
                </a:solidFill>
              </a:rPr>
              <a:t>makanan/minuman)</a:t>
            </a:r>
            <a:r>
              <a:rPr lang="id-ID" sz="2400" dirty="0">
                <a:solidFill>
                  <a:prstClr val="black"/>
                </a:solidFill>
              </a:rPr>
              <a:t>, </a:t>
            </a:r>
            <a:endParaRPr lang="id-ID" sz="2400" b="1" dirty="0">
              <a:solidFill>
                <a:schemeClr val="bg1"/>
              </a:solidFill>
            </a:endParaRPr>
          </a:p>
          <a:p>
            <a:pPr algn="ctr"/>
            <a:r>
              <a:rPr lang="id-ID" sz="2400" dirty="0">
                <a:solidFill>
                  <a:prstClr val="black"/>
                </a:solidFill>
              </a:rPr>
              <a:t>Benda tersebut dapat</a:t>
            </a:r>
          </a:p>
          <a:p>
            <a:pPr algn="ctr"/>
            <a:r>
              <a:rPr lang="id-ID" sz="2400" dirty="0">
                <a:solidFill>
                  <a:prstClr val="black"/>
                </a:solidFill>
              </a:rPr>
              <a:t>diserahkan ke </a:t>
            </a:r>
            <a:r>
              <a:rPr lang="id-ID" sz="2400" dirty="0">
                <a:solidFill>
                  <a:srgbClr val="C00000"/>
                </a:solidFill>
              </a:rPr>
              <a:t>lembaga</a:t>
            </a:r>
          </a:p>
          <a:p>
            <a:pPr algn="ctr"/>
            <a:r>
              <a:rPr lang="id-ID" sz="2400" dirty="0">
                <a:solidFill>
                  <a:srgbClr val="C00000"/>
                </a:solidFill>
              </a:rPr>
              <a:t>sosial</a:t>
            </a:r>
            <a:r>
              <a:rPr lang="id-ID" sz="2400" dirty="0">
                <a:solidFill>
                  <a:prstClr val="black"/>
                </a:solidFill>
              </a:rPr>
              <a:t> atau </a:t>
            </a:r>
            <a:r>
              <a:rPr lang="id-ID" sz="2400" dirty="0">
                <a:solidFill>
                  <a:srgbClr val="C00000"/>
                </a:solidFill>
              </a:rPr>
              <a:t>pihak yang lebih membutuhkan</a:t>
            </a:r>
            <a:r>
              <a:rPr lang="id-ID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8484">
            <a:off x="696916" y="1897064"/>
            <a:ext cx="2898087" cy="17401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14300" dist="50800" dir="2700000" sx="99000" sy="99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1847">
            <a:off x="6051770" y="1265748"/>
            <a:ext cx="2583559" cy="258355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21243694">
            <a:off x="4124713" y="3021039"/>
            <a:ext cx="1919849" cy="1200329"/>
          </a:xfrm>
          <a:prstGeom prst="rect">
            <a:avLst/>
          </a:prstGeom>
          <a:solidFill>
            <a:srgbClr val="7030A0"/>
          </a:solidFill>
          <a:effectLst>
            <a:outerShdw blurRad="50800" dist="50800" dir="5400000" algn="c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Jika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tidak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mudah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rusak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60325" y="329688"/>
            <a:ext cx="9229480" cy="720735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PERLAKUAN TERHADAP </a:t>
            </a:r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BENDA GRATIFIKASI</a:t>
            </a:r>
            <a:b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YANG DITERIMA</a:t>
            </a:r>
          </a:p>
        </p:txBody>
      </p:sp>
    </p:spTree>
    <p:extLst>
      <p:ext uri="{BB962C8B-B14F-4D97-AF65-F5344CB8AC3E}">
        <p14:creationId xmlns:p14="http://schemas.microsoft.com/office/powerpoint/2010/main" val="144381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42740" y="136876"/>
            <a:ext cx="9229480" cy="720735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MEKANISME</a:t>
            </a: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 PELAPORAN GRATIFIKASI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24755" y="1886371"/>
            <a:ext cx="2591988" cy="13234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</a:rPr>
              <a:t>Dilaporkan kepada KPK paling lambat </a:t>
            </a:r>
            <a:r>
              <a:rPr lang="id-ID" sz="2000" b="1" dirty="0">
                <a:solidFill>
                  <a:schemeClr val="bg1"/>
                </a:solidFill>
              </a:rPr>
              <a:t>30 hari kerja </a:t>
            </a:r>
            <a:r>
              <a:rPr lang="id-ID" sz="2000" dirty="0">
                <a:solidFill>
                  <a:schemeClr val="bg1"/>
                </a:solidFill>
              </a:rPr>
              <a:t>sejak terjadinya gratifikasi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162" y="1885564"/>
            <a:ext cx="3404033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dirty="0"/>
              <a:t>Pegawai melaporkan gratifikasi apabila telah </a:t>
            </a:r>
            <a:r>
              <a:rPr lang="id-ID" sz="2000" b="1" dirty="0"/>
              <a:t>menolak</a:t>
            </a:r>
            <a:r>
              <a:rPr lang="id-ID" sz="2000" dirty="0"/>
              <a:t>, </a:t>
            </a:r>
            <a:r>
              <a:rPr lang="id-ID" sz="2000" b="1" dirty="0"/>
              <a:t>menerima</a:t>
            </a:r>
            <a:r>
              <a:rPr lang="id-ID" sz="2000" dirty="0"/>
              <a:t>, dan/atau </a:t>
            </a:r>
            <a:r>
              <a:rPr lang="id-ID" sz="2000" b="1" dirty="0"/>
              <a:t>memberikan</a:t>
            </a:r>
            <a:r>
              <a:rPr lang="id-ID" sz="2000" dirty="0"/>
              <a:t> gratifikasi.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345218" y="918779"/>
            <a:ext cx="2257922" cy="9667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>
                <a:solidFill>
                  <a:schemeClr val="tx1"/>
                </a:solidFill>
                <a:latin typeface="Calibri" panose="020F0502020204030204" pitchFamily="34" charset="0"/>
              </a:rPr>
              <a:t>PELAPOR </a:t>
            </a:r>
            <a:r>
              <a:rPr lang="id-ID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GRATIFIKASI</a:t>
            </a:r>
            <a:endParaRPr lang="id-ID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547418" y="919051"/>
            <a:ext cx="2146662" cy="966513"/>
          </a:xfrm>
          <a:prstGeom prst="round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rgbClr val="C00000"/>
              </a:gs>
              <a:gs pos="100000">
                <a:srgbClr val="C00000"/>
              </a:gs>
            </a:gsLst>
          </a:gra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KPK</a:t>
            </a:r>
            <a:endParaRPr lang="id-ID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3544231" y="988773"/>
            <a:ext cx="2055538" cy="794657"/>
          </a:xfrm>
          <a:prstGeom prst="rightArrow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bg1"/>
                </a:solidFill>
                <a:latin typeface="Calibri" panose="020F0502020204030204" pitchFamily="34" charset="0"/>
              </a:rPr>
              <a:t>Lapor</a:t>
            </a: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5237BA4A-7C45-5CF5-0262-0E73410EAFB6}"/>
              </a:ext>
            </a:extLst>
          </p:cNvPr>
          <p:cNvSpPr/>
          <p:nvPr/>
        </p:nvSpPr>
        <p:spPr>
          <a:xfrm>
            <a:off x="1345218" y="4268216"/>
            <a:ext cx="2146662" cy="966513"/>
          </a:xfrm>
          <a:prstGeom prst="round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rgbClr val="C00000"/>
              </a:gs>
              <a:gs pos="100000">
                <a:srgbClr val="C00000"/>
              </a:gs>
            </a:gsLst>
          </a:gra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UPG</a:t>
            </a:r>
            <a:endParaRPr lang="id-ID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BF778-2B08-C3D0-D985-14E7A4B0C67D}"/>
              </a:ext>
            </a:extLst>
          </p:cNvPr>
          <p:cNvSpPr txBox="1"/>
          <p:nvPr/>
        </p:nvSpPr>
        <p:spPr>
          <a:xfrm>
            <a:off x="1122555" y="5234729"/>
            <a:ext cx="2591988" cy="13234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</a:rPr>
              <a:t>Dilaporkan kepada UPG paling lambat </a:t>
            </a:r>
            <a:r>
              <a:rPr lang="id-ID" sz="2000" b="1" dirty="0">
                <a:solidFill>
                  <a:schemeClr val="bg1"/>
                </a:solidFill>
              </a:rPr>
              <a:t>10 hari kerja </a:t>
            </a:r>
            <a:r>
              <a:rPr lang="id-ID" sz="2000" dirty="0">
                <a:solidFill>
                  <a:schemeClr val="bg1"/>
                </a:solidFill>
              </a:rPr>
              <a:t>sejak terjadinya gratifikasi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B787E-F7CA-A8AC-0F41-1677EB4A960C}"/>
              </a:ext>
            </a:extLst>
          </p:cNvPr>
          <p:cNvSpPr txBox="1"/>
          <p:nvPr/>
        </p:nvSpPr>
        <p:spPr>
          <a:xfrm>
            <a:off x="5324755" y="5080840"/>
            <a:ext cx="2591988" cy="163121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</a:rPr>
              <a:t>UPG meneruskan kepada KPK paling lambat </a:t>
            </a:r>
            <a:r>
              <a:rPr lang="id-ID" sz="2000" b="1" dirty="0">
                <a:solidFill>
                  <a:schemeClr val="bg1"/>
                </a:solidFill>
              </a:rPr>
              <a:t>10 hari kerja </a:t>
            </a:r>
            <a:r>
              <a:rPr lang="id-ID" sz="2000" dirty="0">
                <a:solidFill>
                  <a:schemeClr val="bg1"/>
                </a:solidFill>
              </a:rPr>
              <a:t>sejak laporan gratifikasi diterima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4" name="Right Arrow 48">
            <a:extLst>
              <a:ext uri="{FF2B5EF4-FFF2-40B4-BE49-F238E27FC236}">
                <a16:creationId xmlns:a16="http://schemas.microsoft.com/office/drawing/2014/main" id="{A6497280-FF51-5509-16A6-D19C0F32CD63}"/>
              </a:ext>
            </a:extLst>
          </p:cNvPr>
          <p:cNvSpPr/>
          <p:nvPr/>
        </p:nvSpPr>
        <p:spPr>
          <a:xfrm>
            <a:off x="3714543" y="5547017"/>
            <a:ext cx="1610212" cy="794657"/>
          </a:xfrm>
          <a:prstGeom prst="rightArrow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ight Arrow 48">
            <a:extLst>
              <a:ext uri="{FF2B5EF4-FFF2-40B4-BE49-F238E27FC236}">
                <a16:creationId xmlns:a16="http://schemas.microsoft.com/office/drawing/2014/main" id="{0FB671B0-A5AA-0C8A-A5BD-81B3151124CF}"/>
              </a:ext>
            </a:extLst>
          </p:cNvPr>
          <p:cNvSpPr/>
          <p:nvPr/>
        </p:nvSpPr>
        <p:spPr>
          <a:xfrm rot="5400000">
            <a:off x="1812457" y="3387631"/>
            <a:ext cx="1323440" cy="794657"/>
          </a:xfrm>
          <a:prstGeom prst="rightArrow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bg1"/>
                </a:solidFill>
                <a:latin typeface="Calibri" panose="020F0502020204030204" pitchFamily="34" charset="0"/>
              </a:rPr>
              <a:t>Lapor</a:t>
            </a:r>
          </a:p>
        </p:txBody>
      </p:sp>
    </p:spTree>
    <p:extLst>
      <p:ext uri="{BB962C8B-B14F-4D97-AF65-F5344CB8AC3E}">
        <p14:creationId xmlns:p14="http://schemas.microsoft.com/office/powerpoint/2010/main" val="329347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14" y="2029915"/>
            <a:ext cx="8604572" cy="3538538"/>
          </a:xfrm>
        </p:spPr>
        <p:txBody>
          <a:bodyPr>
            <a:normAutofit lnSpcReduction="10000"/>
          </a:bodyPr>
          <a:lstStyle/>
          <a:p>
            <a:pPr marL="502920" indent="-457200" algn="just">
              <a:buFont typeface="+mj-lt"/>
              <a:buAutoNum type="arabicPeriod"/>
              <a:defRPr/>
            </a:pPr>
            <a:r>
              <a:rPr lang="es-ES" sz="2800" dirty="0">
                <a:latin typeface="Calibri" charset="0"/>
                <a:ea typeface="Calibri" charset="0"/>
                <a:cs typeface="Calibri" charset="0"/>
              </a:rPr>
              <a:t>UU 31 </a:t>
            </a:r>
            <a:r>
              <a:rPr lang="es-ES" sz="2800" dirty="0" err="1">
                <a:latin typeface="Calibri" charset="0"/>
                <a:ea typeface="Calibri" charset="0"/>
                <a:cs typeface="Calibri" charset="0"/>
              </a:rPr>
              <a:t>Tahun</a:t>
            </a:r>
            <a:r>
              <a:rPr lang="es-ES" sz="2800" dirty="0">
                <a:latin typeface="Calibri" charset="0"/>
                <a:ea typeface="Calibri" charset="0"/>
                <a:cs typeface="Calibri" charset="0"/>
              </a:rPr>
              <a:t> 1999 </a:t>
            </a:r>
            <a:r>
              <a:rPr lang="es-ES" sz="2800" dirty="0" err="1">
                <a:latin typeface="Calibri" charset="0"/>
                <a:ea typeface="Calibri" charset="0"/>
                <a:cs typeface="Calibri" charset="0"/>
              </a:rPr>
              <a:t>sebagaimana</a:t>
            </a:r>
            <a:r>
              <a:rPr lang="es-E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2800" dirty="0" err="1">
                <a:latin typeface="Calibri" charset="0"/>
                <a:ea typeface="Calibri" charset="0"/>
                <a:cs typeface="Calibri" charset="0"/>
              </a:rPr>
              <a:t>diubah</a:t>
            </a:r>
            <a:r>
              <a:rPr lang="es-ES" sz="2800" dirty="0">
                <a:latin typeface="Calibri" charset="0"/>
                <a:ea typeface="Calibri" charset="0"/>
                <a:cs typeface="Calibri" charset="0"/>
              </a:rPr>
              <a:t> UU 20 </a:t>
            </a:r>
            <a:r>
              <a:rPr lang="es-ES" sz="2800" dirty="0" err="1">
                <a:latin typeface="Calibri" charset="0"/>
                <a:ea typeface="Calibri" charset="0"/>
                <a:cs typeface="Calibri" charset="0"/>
              </a:rPr>
              <a:t>Tahun</a:t>
            </a:r>
            <a:r>
              <a:rPr lang="es-ES" sz="2800" dirty="0">
                <a:latin typeface="Calibri" charset="0"/>
                <a:ea typeface="Calibri" charset="0"/>
                <a:cs typeface="Calibri" charset="0"/>
              </a:rPr>
              <a:t> 2001 </a:t>
            </a:r>
            <a:r>
              <a:rPr lang="id-ID" sz="2800" dirty="0">
                <a:latin typeface="Calibri" charset="0"/>
                <a:ea typeface="Calibri" charset="0"/>
                <a:cs typeface="Calibri" charset="0"/>
              </a:rPr>
              <a:t>Tentang Pemberantasan Tindak Pidana Korupsi</a:t>
            </a:r>
          </a:p>
          <a:p>
            <a:pPr marL="502920" indent="-457200" algn="just">
              <a:buFont typeface="+mj-lt"/>
              <a:buAutoNum type="arabicPeriod"/>
              <a:defRPr/>
            </a:pP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Peraturan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Pemerintah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No. 94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Tahun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2021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tentang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Disiplin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Pegaai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Negeri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Sipil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 marL="502920" indent="-457200" algn="just">
              <a:buFont typeface="+mj-lt"/>
              <a:buAutoNum type="arabicPeriod"/>
              <a:defRPr/>
            </a:pP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Peraturan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KPK No. 2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Tahun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2019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tentang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Pelaporan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Gratifikasi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marL="502920" indent="-457200" algn="just">
              <a:buFont typeface="+mj-lt"/>
              <a:buAutoNum type="arabicPeriod"/>
              <a:defRPr/>
            </a:pPr>
            <a:r>
              <a:rPr lang="id-ID" sz="2800" dirty="0">
                <a:latin typeface="Calibri" charset="0"/>
                <a:ea typeface="Calibri" charset="0"/>
                <a:cs typeface="Calibri" charset="0"/>
              </a:rPr>
              <a:t>Peraturan Bupati Cirebon Nomor 10 Tahun 2021 tentang Pedoman Pengendalian Gratifikasi </a:t>
            </a:r>
            <a:r>
              <a:rPr lang="fi-FI" sz="2800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d-ID" sz="2800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fi-FI" sz="2800" dirty="0">
                <a:latin typeface="Calibri" charset="0"/>
                <a:ea typeface="Calibri" charset="0"/>
                <a:cs typeface="Calibri" charset="0"/>
              </a:rPr>
              <a:t> L</a:t>
            </a:r>
            <a:r>
              <a:rPr lang="id-ID" sz="2800" dirty="0">
                <a:latin typeface="Calibri" charset="0"/>
                <a:ea typeface="Calibri" charset="0"/>
                <a:cs typeface="Calibri" charset="0"/>
              </a:rPr>
              <a:t>ingkungan </a:t>
            </a:r>
            <a:r>
              <a:rPr lang="fi-FI" sz="2800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d-ID" sz="2800" dirty="0">
                <a:latin typeface="Calibri" charset="0"/>
                <a:ea typeface="Calibri" charset="0"/>
                <a:cs typeface="Calibri" charset="0"/>
              </a:rPr>
              <a:t>emerintah Kabupaten Cirebon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marL="502920" indent="-457200" algn="just">
              <a:buFont typeface="+mj-lt"/>
              <a:buAutoNum type="arabicPeriod"/>
              <a:defRPr/>
            </a:pPr>
            <a:endParaRPr lang="id-ID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60586" y="739278"/>
            <a:ext cx="7315200" cy="11541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DASAR HUKUM</a:t>
            </a:r>
          </a:p>
        </p:txBody>
      </p:sp>
      <p:sp>
        <p:nvSpPr>
          <p:cNvPr id="5124" name="AutoShape 2" descr="http://cdn.desktopwallpaper4.me/wallpapers/nature/2560x1600/1/113-tree-rings-2560x1600-nature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33284490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42740" y="136876"/>
            <a:ext cx="9229480" cy="720735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PELAPORAN GRATIFIKASI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735" y="904466"/>
            <a:ext cx="8182737" cy="569288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 cmpd="dbl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rmAutofit/>
          </a:bodyPr>
          <a:lstStyle/>
          <a:p>
            <a:pPr marL="500063" indent="-433388" algn="just"/>
            <a:r>
              <a:rPr lang="en-US" sz="2400" b="1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Laporan</a:t>
            </a:r>
            <a:r>
              <a:rPr lang="en-US" sz="24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b="1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Gratifikasi</a:t>
            </a:r>
            <a:r>
              <a:rPr lang="en-US" sz="24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id-ID" sz="2400" b="1" dirty="0">
                <a:solidFill>
                  <a:srgbClr val="C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sekurang-kurangnya</a:t>
            </a:r>
            <a:r>
              <a:rPr lang="en-US" sz="2400" b="1" dirty="0">
                <a:solidFill>
                  <a:srgbClr val="C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memuat</a:t>
            </a:r>
            <a:r>
              <a:rPr lang="en-US" sz="24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:</a:t>
            </a:r>
          </a:p>
          <a:p>
            <a:pPr marL="500063" indent="-433388" algn="just"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Identitas pelapor berupa Nomor Induk</a:t>
            </a:r>
            <a:r>
              <a:rPr lang="id-ID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Kependudukan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nama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alamat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lengkap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dan</a:t>
            </a:r>
            <a:r>
              <a:rPr lang="id-ID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nomor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telepon</a:t>
            </a:r>
            <a:r>
              <a:rPr lang="id-ID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;</a:t>
            </a:r>
            <a:endParaRPr lang="id-ID" sz="2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500063" indent="-433388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Informasi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pemberi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Gratifikasi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;</a:t>
            </a:r>
          </a:p>
          <a:p>
            <a:pPr marL="500063" indent="-433388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Jabatan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pelapor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Gratifikasi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;</a:t>
            </a:r>
          </a:p>
          <a:p>
            <a:pPr marL="500063" indent="-433388" algn="just">
              <a:buFont typeface="+mj-lt"/>
              <a:buAutoNum type="arabicPeriod"/>
            </a:pPr>
            <a:r>
              <a:rPr lang="nl-NL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Tempat dan waktu penerimaan Gratifikasi;</a:t>
            </a:r>
          </a:p>
          <a:p>
            <a:pPr marL="500063" indent="-433388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Uraian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jenis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Gratifikasi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diterima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/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ditolak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;</a:t>
            </a:r>
            <a:r>
              <a:rPr lang="en-US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.</a:t>
            </a:r>
          </a:p>
          <a:p>
            <a:pPr marL="500063" indent="-433388" algn="just"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Nilai Gratifikasi yang diterima/ ditolak;</a:t>
            </a:r>
            <a:endParaRPr lang="id-ID" sz="2400" dirty="0">
              <a:solidFill>
                <a:srgbClr val="00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500063" indent="-433388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Kronologis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peristiwa</a:t>
            </a:r>
            <a:r>
              <a:rPr lang="id-ID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Gratifikasi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; dan</a:t>
            </a:r>
            <a:endParaRPr lang="id-ID" sz="2400" dirty="0">
              <a:solidFill>
                <a:srgbClr val="00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500063" indent="-433388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Bukti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dokumen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data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pendukung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terkait</a:t>
            </a:r>
            <a:r>
              <a:rPr lang="id-ID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laporan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Gratifikasi</a:t>
            </a:r>
            <a:endParaRPr lang="en-US" sz="2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14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45" r="10802"/>
          <a:stretch/>
        </p:blipFill>
        <p:spPr>
          <a:xfrm rot="349503">
            <a:off x="6775485" y="877031"/>
            <a:ext cx="2445713" cy="239558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355976" y="2492896"/>
            <a:ext cx="4032448" cy="403244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prstClr val="white"/>
                </a:solidFill>
              </a:rPr>
              <a:t>Dokumentasi</a:t>
            </a:r>
            <a:r>
              <a:rPr lang="en-GB" sz="2400" dirty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en-GB" sz="2400" dirty="0">
                <a:solidFill>
                  <a:prstClr val="white"/>
                </a:solidFill>
              </a:rPr>
              <a:t>Benda </a:t>
            </a:r>
            <a:r>
              <a:rPr lang="en-GB" sz="2400" dirty="0" err="1">
                <a:solidFill>
                  <a:prstClr val="white"/>
                </a:solidFill>
              </a:rPr>
              <a:t>Gratifikasi</a:t>
            </a:r>
            <a:endParaRPr lang="id-ID" sz="2400" dirty="0">
              <a:solidFill>
                <a:prstClr val="white"/>
              </a:solidFill>
            </a:endParaRPr>
          </a:p>
          <a:p>
            <a:pPr algn="ctr"/>
            <a:r>
              <a:rPr lang="id-ID" sz="2400" b="1" dirty="0">
                <a:solidFill>
                  <a:srgbClr val="FFFF00"/>
                </a:solidFill>
              </a:rPr>
              <a:t>harus dilampirkan </a:t>
            </a:r>
            <a:r>
              <a:rPr lang="id-ID" sz="2400" dirty="0">
                <a:solidFill>
                  <a:srgbClr val="FFFF00"/>
                </a:solidFill>
              </a:rPr>
              <a:t>dalam</a:t>
            </a:r>
          </a:p>
          <a:p>
            <a:pPr algn="ctr"/>
            <a:r>
              <a:rPr lang="id-ID" sz="2400" dirty="0">
                <a:solidFill>
                  <a:srgbClr val="FFFF00"/>
                </a:solidFill>
              </a:rPr>
              <a:t>Laporan Gratifikasi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6609" flipH="1">
            <a:off x="335436" y="1005224"/>
            <a:ext cx="3216832" cy="213919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42740" y="136876"/>
            <a:ext cx="9229480" cy="720735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DOKUMENTASI BENDA </a:t>
            </a: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GRATIFIKASI</a:t>
            </a:r>
          </a:p>
        </p:txBody>
      </p:sp>
      <p:sp>
        <p:nvSpPr>
          <p:cNvPr id="7" name="Oval 6"/>
          <p:cNvSpPr/>
          <p:nvPr/>
        </p:nvSpPr>
        <p:spPr>
          <a:xfrm>
            <a:off x="971602" y="2898091"/>
            <a:ext cx="3744739" cy="3744444"/>
          </a:xfrm>
          <a:prstGeom prst="ellipse">
            <a:avLst/>
          </a:prstGeom>
          <a:solidFill>
            <a:srgbClr val="1788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prstClr val="white"/>
                </a:solidFill>
              </a:rPr>
              <a:t>Benda Gratifikasi</a:t>
            </a:r>
            <a:r>
              <a:rPr lang="en-GB" sz="2400" dirty="0">
                <a:solidFill>
                  <a:prstClr val="white"/>
                </a:solidFill>
              </a:rPr>
              <a:t> </a:t>
            </a:r>
            <a:r>
              <a:rPr lang="id-ID" sz="2400" dirty="0">
                <a:solidFill>
                  <a:prstClr val="white"/>
                </a:solidFill>
              </a:rPr>
              <a:t>didokumentasikan/ difoto.</a:t>
            </a:r>
          </a:p>
        </p:txBody>
      </p:sp>
    </p:spTree>
    <p:extLst>
      <p:ext uri="{BB962C8B-B14F-4D97-AF65-F5344CB8AC3E}">
        <p14:creationId xmlns:p14="http://schemas.microsoft.com/office/powerpoint/2010/main" val="406684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-42740" y="136876"/>
            <a:ext cx="9229480" cy="720735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MEDIA </a:t>
            </a: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PELAPORAN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D9A8C-6D8F-BED2-BBC0-A2E3A696C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3" y="969081"/>
            <a:ext cx="3096057" cy="1738555"/>
          </a:xfrm>
          <a:prstGeom prst="rect">
            <a:avLst/>
          </a:prstGeom>
        </p:spPr>
      </p:pic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8F787DB0-63EC-4321-C3EB-0382E93C481A}"/>
              </a:ext>
            </a:extLst>
          </p:cNvPr>
          <p:cNvSpPr/>
          <p:nvPr/>
        </p:nvSpPr>
        <p:spPr>
          <a:xfrm>
            <a:off x="271934" y="2646091"/>
            <a:ext cx="3096057" cy="1369362"/>
          </a:xfrm>
          <a:prstGeom prst="roundRect">
            <a:avLst>
              <a:gd name="adj" fmla="val 1404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Disampaikan Langsung / Surat :</a:t>
            </a:r>
          </a:p>
          <a:p>
            <a:pPr algn="ctr"/>
            <a:r>
              <a:rPr lang="en-US" sz="1600" b="1" dirty="0" err="1">
                <a:solidFill>
                  <a:srgbClr val="FFFF00"/>
                </a:solidFill>
              </a:rPr>
              <a:t>Sekretariat</a:t>
            </a:r>
            <a:r>
              <a:rPr lang="en-US" sz="1600" b="1" dirty="0">
                <a:solidFill>
                  <a:srgbClr val="FFFF00"/>
                </a:solidFill>
              </a:rPr>
              <a:t> UPG </a:t>
            </a:r>
            <a:r>
              <a:rPr lang="en-US" sz="1600" b="1" dirty="0" err="1">
                <a:solidFill>
                  <a:srgbClr val="FFFF00"/>
                </a:solidFill>
              </a:rPr>
              <a:t>Kab</a:t>
            </a:r>
            <a:r>
              <a:rPr lang="en-US" sz="1600" b="1" dirty="0">
                <a:solidFill>
                  <a:srgbClr val="FFFF00"/>
                </a:solidFill>
              </a:rPr>
              <a:t>. Cirebon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Inspektorat</a:t>
            </a:r>
            <a:endParaRPr lang="id-ID" sz="20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5B296B-0444-E73C-0723-669ED39D1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2" y="4314018"/>
            <a:ext cx="1145789" cy="1887182"/>
          </a:xfrm>
          <a:prstGeom prst="rect">
            <a:avLst/>
          </a:prstGeom>
        </p:spPr>
      </p:pic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E88A98A4-20B8-1C8A-2C1F-12BC38E5B380}"/>
              </a:ext>
            </a:extLst>
          </p:cNvPr>
          <p:cNvSpPr/>
          <p:nvPr/>
        </p:nvSpPr>
        <p:spPr>
          <a:xfrm>
            <a:off x="290951" y="6192960"/>
            <a:ext cx="1800200" cy="467109"/>
          </a:xfrm>
          <a:prstGeom prst="roundRect">
            <a:avLst>
              <a:gd name="adj" fmla="val 1404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d-ID" sz="1400" b="1" dirty="0">
                <a:solidFill>
                  <a:schemeClr val="bg2"/>
                </a:solidFill>
                <a:latin typeface="Calibri" panose="020F0502020204030204" pitchFamily="34" charset="0"/>
              </a:rPr>
              <a:t>Formulir Pelaporan</a:t>
            </a:r>
            <a:endParaRPr lang="id-ID" sz="1400" dirty="0">
              <a:solidFill>
                <a:schemeClr val="bg2"/>
              </a:solidFill>
            </a:endParaRPr>
          </a:p>
        </p:txBody>
      </p:sp>
      <p:pic>
        <p:nvPicPr>
          <p:cNvPr id="1026" name="Picture 2" descr="SERANGAN SPAM : Spam Email Turun 50% Catat Rekor - Solopos.com | Panduan  Informasi dan Inspirasi">
            <a:extLst>
              <a:ext uri="{FF2B5EF4-FFF2-40B4-BE49-F238E27FC236}">
                <a16:creationId xmlns:a16="http://schemas.microsoft.com/office/drawing/2014/main" id="{D1165510-A755-7395-C955-5B1B08B51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97" y="1874348"/>
            <a:ext cx="1145789" cy="124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9">
            <a:extLst>
              <a:ext uri="{FF2B5EF4-FFF2-40B4-BE49-F238E27FC236}">
                <a16:creationId xmlns:a16="http://schemas.microsoft.com/office/drawing/2014/main" id="{1C42C18E-0C26-2094-6579-28F70F8501D2}"/>
              </a:ext>
            </a:extLst>
          </p:cNvPr>
          <p:cNvSpPr/>
          <p:nvPr/>
        </p:nvSpPr>
        <p:spPr>
          <a:xfrm>
            <a:off x="5148062" y="3150655"/>
            <a:ext cx="3096057" cy="590398"/>
          </a:xfrm>
          <a:prstGeom prst="roundRect">
            <a:avLst>
              <a:gd name="adj" fmla="val 1404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E-Mail :</a:t>
            </a:r>
          </a:p>
          <a:p>
            <a:pPr algn="ctr"/>
            <a:r>
              <a:rPr lang="id-ID" sz="1400" b="1" dirty="0">
                <a:solidFill>
                  <a:schemeClr val="bg2"/>
                </a:solidFill>
                <a:latin typeface="Calibri" panose="020F0502020204030204" pitchFamily="34" charset="0"/>
              </a:rPr>
              <a:t>PELAPORAN.GRATIFIKASI@KPK.GO.ID</a:t>
            </a:r>
            <a:endParaRPr lang="id-ID" sz="1400" dirty="0">
              <a:solidFill>
                <a:schemeClr val="bg2"/>
              </a:solidFill>
            </a:endParaRPr>
          </a:p>
        </p:txBody>
      </p:sp>
      <p:pic>
        <p:nvPicPr>
          <p:cNvPr id="1028" name="Picture 4" descr="Website - Free computer icons">
            <a:extLst>
              <a:ext uri="{FF2B5EF4-FFF2-40B4-BE49-F238E27FC236}">
                <a16:creationId xmlns:a16="http://schemas.microsoft.com/office/drawing/2014/main" id="{EB74AA4C-6207-467D-32CF-C588CE95B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87" y="4437112"/>
            <a:ext cx="1145789" cy="114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6CE6A4E7-6051-42D7-098B-64324860D56F}"/>
              </a:ext>
            </a:extLst>
          </p:cNvPr>
          <p:cNvSpPr/>
          <p:nvPr/>
        </p:nvSpPr>
        <p:spPr>
          <a:xfrm>
            <a:off x="2863610" y="5572327"/>
            <a:ext cx="2120924" cy="590398"/>
          </a:xfrm>
          <a:prstGeom prst="roundRect">
            <a:avLst>
              <a:gd name="adj" fmla="val 1404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Web Site :</a:t>
            </a:r>
          </a:p>
          <a:p>
            <a:pPr algn="ctr"/>
            <a:r>
              <a:rPr lang="id-ID" sz="1400" b="1" dirty="0">
                <a:solidFill>
                  <a:schemeClr val="bg2"/>
                </a:solidFill>
                <a:latin typeface="Calibri" panose="020F0502020204030204" pitchFamily="34" charset="0"/>
              </a:rPr>
              <a:t>HTTPS://GOL.KPK.GO.ID</a:t>
            </a:r>
            <a:endParaRPr lang="id-ID" sz="1400" dirty="0">
              <a:solidFill>
                <a:schemeClr val="bg2"/>
              </a:solidFill>
            </a:endParaRPr>
          </a:p>
        </p:txBody>
      </p:sp>
      <p:pic>
        <p:nvPicPr>
          <p:cNvPr id="1030" name="Picture 6" descr="KPK SIG 2.0">
            <a:extLst>
              <a:ext uri="{FF2B5EF4-FFF2-40B4-BE49-F238E27FC236}">
                <a16:creationId xmlns:a16="http://schemas.microsoft.com/office/drawing/2014/main" id="{D9F7C636-0550-D6E2-DC5F-FFDE77A6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005" y="4530858"/>
            <a:ext cx="1452029" cy="14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2EFBBE07-26D2-4DFE-A4CD-86CF937AEE7C}"/>
              </a:ext>
            </a:extLst>
          </p:cNvPr>
          <p:cNvSpPr/>
          <p:nvPr/>
        </p:nvSpPr>
        <p:spPr>
          <a:xfrm>
            <a:off x="5756992" y="5982887"/>
            <a:ext cx="3096057" cy="590398"/>
          </a:xfrm>
          <a:prstGeom prst="roundRect">
            <a:avLst>
              <a:gd name="adj" fmla="val 1404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Aplikasi Mobile :</a:t>
            </a:r>
          </a:p>
          <a:p>
            <a:pPr algn="ctr"/>
            <a:r>
              <a:rPr lang="id-ID" sz="1400" b="1" dirty="0">
                <a:solidFill>
                  <a:schemeClr val="bg2"/>
                </a:solidFill>
                <a:latin typeface="Calibri" panose="020F0502020204030204" pitchFamily="34" charset="0"/>
              </a:rPr>
              <a:t>Gratifikasi Online (GOL)</a:t>
            </a:r>
            <a:endParaRPr lang="id-ID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95537" y="5163858"/>
            <a:ext cx="2520280" cy="1513114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Menjadi:</a:t>
            </a:r>
          </a:p>
          <a:p>
            <a:pPr marL="312738" indent="-312738">
              <a:buFont typeface="+mj-lt"/>
              <a:buAutoNum type="arabicPeriod"/>
            </a:pPr>
            <a:r>
              <a:rPr lang="id-ID" sz="2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Milik Negara;</a:t>
            </a:r>
          </a:p>
          <a:p>
            <a:pPr marL="312738" indent="-312738">
              <a:buFont typeface="+mj-lt"/>
              <a:buAutoNum type="arabicPeriod"/>
            </a:pPr>
            <a:r>
              <a:rPr lang="id-ID" sz="2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Dikelola </a:t>
            </a:r>
            <a:r>
              <a:rPr lang="en-US" sz="2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PD</a:t>
            </a:r>
            <a:r>
              <a:rPr lang="id-ID" sz="2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; atau</a:t>
            </a:r>
          </a:p>
          <a:p>
            <a:pPr marL="312738" indent="-312738">
              <a:buFont typeface="+mj-lt"/>
              <a:buAutoNum type="arabicPeriod"/>
            </a:pPr>
            <a:r>
              <a:rPr lang="id-ID" sz="2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Milik Penerima.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5702" y="4202137"/>
            <a:ext cx="2794013" cy="1012371"/>
          </a:xfrm>
          <a:prstGeom prst="roundRect">
            <a:avLst>
              <a:gd name="adj" fmla="val 14049"/>
            </a:avLst>
          </a:prstGeom>
          <a:solidFill>
            <a:srgbClr val="0070C0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SK/PUTUSAN</a:t>
            </a:r>
          </a:p>
          <a:p>
            <a:pPr algn="ctr"/>
            <a:r>
              <a:rPr lang="id-ID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PENETAPAN STATUS</a:t>
            </a:r>
          </a:p>
        </p:txBody>
      </p:sp>
      <p:sp>
        <p:nvSpPr>
          <p:cNvPr id="14" name="Bevel 13"/>
          <p:cNvSpPr/>
          <p:nvPr/>
        </p:nvSpPr>
        <p:spPr>
          <a:xfrm>
            <a:off x="5752822" y="2001153"/>
            <a:ext cx="3058413" cy="3356526"/>
          </a:xfrm>
          <a:prstGeom prst="bevel">
            <a:avLst>
              <a:gd name="adj" fmla="val 34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Arrow 21"/>
          <p:cNvSpPr/>
          <p:nvPr/>
        </p:nvSpPr>
        <p:spPr>
          <a:xfrm>
            <a:off x="3792451" y="2403410"/>
            <a:ext cx="2292758" cy="1412158"/>
          </a:xfrm>
          <a:prstGeom prst="rightArrow">
            <a:avLst>
              <a:gd name="adj1" fmla="val 50000"/>
              <a:gd name="adj2" fmla="val 29837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</a:rPr>
              <a:t>Ditindaklanjuti oleh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4052" y="2591397"/>
            <a:ext cx="1335045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Direviu</a:t>
            </a:r>
            <a:r>
              <a:rPr lang="en-US" sz="2000" dirty="0">
                <a:solidFill>
                  <a:schemeClr val="bg1"/>
                </a:solidFill>
              </a:rPr>
              <a:t> oleh UPG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42740" y="136876"/>
            <a:ext cx="9229480" cy="720735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TINDAK LANJUT </a:t>
            </a: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PELAPORAN GRATIFIKASI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47240" y="2188817"/>
            <a:ext cx="1482150" cy="1714065"/>
            <a:chOff x="5922784" y="2225953"/>
            <a:chExt cx="1482150" cy="17140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ounded Rectangle 5"/>
            <p:cNvSpPr/>
            <p:nvPr/>
          </p:nvSpPr>
          <p:spPr>
            <a:xfrm>
              <a:off x="5922784" y="3301060"/>
              <a:ext cx="1469571" cy="63895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5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K</a:t>
              </a:r>
              <a:r>
                <a:rPr lang="id-ID" sz="405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</a:t>
              </a:r>
              <a:r>
                <a:rPr lang="id-ID" sz="405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K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935363" y="2225953"/>
              <a:ext cx="1469571" cy="698661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5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UPG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20962648">
              <a:off x="6242704" y="2914561"/>
              <a:ext cx="83966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>
                  <a:solidFill>
                    <a:sysClr val="windowText" lastClr="000000"/>
                  </a:solidFill>
                </a:rPr>
                <a:t>atau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35898" y="5500976"/>
            <a:ext cx="5357063" cy="12155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rmAutofit/>
          </a:bodyPr>
          <a:lstStyle/>
          <a:p>
            <a:pPr algn="ctr"/>
            <a:r>
              <a:rPr lang="id-ID" sz="2000" dirty="0">
                <a:solidFill>
                  <a:sysClr val="windowText" lastClr="000000"/>
                </a:solidFill>
              </a:rPr>
              <a:t>Pelapor </a:t>
            </a:r>
            <a:r>
              <a:rPr lang="id-ID" sz="2000" b="1" dirty="0">
                <a:solidFill>
                  <a:srgbClr val="C00000"/>
                </a:solidFill>
              </a:rPr>
              <a:t>wajib memenuhi permintaan klarifikasi </a:t>
            </a:r>
          </a:p>
          <a:p>
            <a:pPr algn="ctr"/>
            <a:r>
              <a:rPr lang="id-ID" sz="2000" dirty="0">
                <a:solidFill>
                  <a:sysClr val="windowText" lastClr="000000"/>
                </a:solidFill>
              </a:rPr>
              <a:t>oleh</a:t>
            </a:r>
            <a:r>
              <a:rPr lang="id-ID" sz="2000" b="1" dirty="0">
                <a:solidFill>
                  <a:sysClr val="windowText" lastClr="000000"/>
                </a:solidFill>
              </a:rPr>
              <a:t> </a:t>
            </a:r>
            <a:r>
              <a:rPr lang="id-ID" sz="2000" dirty="0">
                <a:solidFill>
                  <a:sysClr val="windowText" lastClr="000000"/>
                </a:solidFill>
              </a:rPr>
              <a:t>UPG dan/atau KPK, </a:t>
            </a:r>
            <a:r>
              <a:rPr lang="id-ID" sz="2000" dirty="0"/>
              <a:t>jika diperlukan </a:t>
            </a:r>
            <a:r>
              <a:rPr lang="id-ID" sz="2000" dirty="0">
                <a:solidFill>
                  <a:sysClr val="windowText" lastClr="000000"/>
                </a:solidFill>
              </a:rPr>
              <a:t>informasi lebih lanjut.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85209" y="4061319"/>
            <a:ext cx="2393632" cy="1012371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>
                <a:solidFill>
                  <a:sysClr val="windowText" lastClr="000000"/>
                </a:solidFill>
                <a:latin typeface="Calibri" panose="020F0502020204030204" pitchFamily="34" charset="0"/>
              </a:rPr>
              <a:t>KLARIFIKASI &amp; VERIFIKASI</a:t>
            </a:r>
            <a:endParaRPr lang="id-ID" sz="24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Equal 29"/>
          <p:cNvSpPr/>
          <p:nvPr/>
        </p:nvSpPr>
        <p:spPr>
          <a:xfrm rot="5400000">
            <a:off x="6952241" y="5176739"/>
            <a:ext cx="659568" cy="453466"/>
          </a:xfrm>
          <a:prstGeom prst="mathEqual">
            <a:avLst>
              <a:gd name="adj1" fmla="val 36745"/>
              <a:gd name="adj2" fmla="val 26510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0360" y="2607996"/>
            <a:ext cx="2146662" cy="966513"/>
          </a:xfrm>
          <a:prstGeom prst="round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rgbClr val="C00000"/>
              </a:gs>
              <a:gs pos="100000">
                <a:srgbClr val="C00000"/>
              </a:gs>
            </a:gsLst>
          </a:gra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UPG</a:t>
            </a:r>
            <a:endParaRPr lang="id-ID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5400000">
            <a:off x="1050445" y="1977279"/>
            <a:ext cx="806490" cy="794657"/>
          </a:xfrm>
          <a:prstGeom prst="rightArrow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4728" y="1004576"/>
            <a:ext cx="2257922" cy="9667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>
                <a:solidFill>
                  <a:schemeClr val="tx1"/>
                </a:solidFill>
                <a:latin typeface="Calibri" panose="020F0502020204030204" pitchFamily="34" charset="0"/>
              </a:rPr>
              <a:t>PELAPOR </a:t>
            </a:r>
            <a:r>
              <a:rPr lang="id-ID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GRATIFIKASI</a:t>
            </a:r>
            <a:endParaRPr lang="id-ID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21368068">
            <a:off x="1762528" y="2067572"/>
            <a:ext cx="16402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600" b="1">
                <a:solidFill>
                  <a:sysClr val="windowText" lastClr="000000"/>
                </a:solidFill>
              </a:rPr>
              <a:t>Melapor kepada</a:t>
            </a:r>
            <a:endParaRPr lang="id-ID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2915816" y="4276680"/>
            <a:ext cx="3314064" cy="740212"/>
          </a:xfrm>
          <a:prstGeom prst="rightArrow">
            <a:avLst>
              <a:gd name="adj1" fmla="val 50000"/>
              <a:gd name="adj2" fmla="val 52216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5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355" y="2546055"/>
            <a:ext cx="5733647" cy="43419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472865"/>
            <a:ext cx="5826648" cy="2246769"/>
          </a:xfrm>
          <a:prstGeom prst="roundRect">
            <a:avLst>
              <a:gd name="adj" fmla="val 1068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273701" y="1472865"/>
            <a:ext cx="3052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Ancaman Hukuman bagi </a:t>
            </a: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Penerima</a:t>
            </a: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id-ID" sz="2000" dirty="0">
                <a:latin typeface="Calibri" panose="020F0502020204030204" pitchFamily="34" charset="0"/>
              </a:rPr>
              <a:t>Pidana Penjara Seumur Hidup atau 4 s.d. 20 Tahun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id-ID" sz="2000" dirty="0">
                <a:latin typeface="Calibri" panose="020F0502020204030204" pitchFamily="34" charset="0"/>
              </a:rPr>
              <a:t>Pidana Denda Rp200 juta s.d. Rp1 milyar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2588" y="1538757"/>
            <a:ext cx="245357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Sanksi bagi </a:t>
            </a: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Pemberi</a:t>
            </a: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: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id-ID" sz="2000" dirty="0">
                <a:latin typeface="Calibri" panose="020F0502020204030204" pitchFamily="34" charset="0"/>
              </a:rPr>
              <a:t>Pidana Penjara 3 Tahun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id-ID" sz="2000" dirty="0">
                <a:latin typeface="Calibri" panose="020F0502020204030204" pitchFamily="34" charset="0"/>
              </a:rPr>
              <a:t>Pidana Denda Rp150 juta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269">
            <a:off x="6364205" y="3703166"/>
            <a:ext cx="2653918" cy="29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 rot="21434742">
            <a:off x="1996978" y="4145757"/>
            <a:ext cx="4896077" cy="1550999"/>
          </a:xfrm>
          <a:prstGeom prst="rect">
            <a:avLst/>
          </a:prstGeom>
          <a:effectLst/>
        </p:spPr>
        <p:txBody>
          <a:bodyPr vert="horz" lIns="68580" tIns="34290" rIns="68580" bIns="3429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3000"/>
              </a:lnSpc>
              <a:spcBef>
                <a:spcPts val="600"/>
              </a:spcBef>
              <a:buClr>
                <a:srgbClr val="FFFFCC"/>
              </a:buClr>
              <a:buSzPct val="70000"/>
              <a:buNone/>
            </a:pPr>
            <a:endParaRPr lang="id-ID" sz="33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 rot="21353321">
            <a:off x="3575005" y="3241682"/>
            <a:ext cx="3142483" cy="1948178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FFFFCC"/>
              </a:buClr>
              <a:buSzPct val="70000"/>
              <a:buNone/>
            </a:pPr>
            <a:r>
              <a:rPr lang="id-ID" sz="2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Kalau tidak lapor kena sanksi, </a:t>
            </a:r>
          </a:p>
          <a:p>
            <a:pPr marL="0" indent="0" algn="ctr">
              <a:spcBef>
                <a:spcPts val="0"/>
              </a:spcBef>
              <a:buClr>
                <a:srgbClr val="FFFFCC"/>
              </a:buClr>
              <a:buSzPct val="70000"/>
              <a:buNone/>
            </a:pPr>
            <a:r>
              <a:rPr lang="en-US" sz="2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l</a:t>
            </a:r>
            <a:r>
              <a:rPr lang="id-ID" sz="2400" dirty="0" err="1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antas</a:t>
            </a:r>
            <a:r>
              <a:rPr lang="id-ID" sz="2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kalau lapor </a:t>
            </a:r>
            <a:r>
              <a:rPr lang="en-US" sz="2400" dirty="0" err="1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apa</a:t>
            </a:r>
            <a:r>
              <a:rPr lang="id-ID" sz="2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dampaknya?</a:t>
            </a:r>
            <a:endParaRPr lang="id-ID" sz="16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40322" y="5206806"/>
            <a:ext cx="4476923" cy="1469194"/>
          </a:xfrm>
          <a:prstGeom prst="roundRect">
            <a:avLst>
              <a:gd name="adj" fmla="val 10518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  <a:buClr>
                <a:srgbClr val="FFFFCC"/>
              </a:buClr>
              <a:buSzPct val="70000"/>
            </a:pPr>
            <a:r>
              <a:rPr lang="id-ID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Sanksi hukum </a:t>
            </a:r>
            <a:r>
              <a:rPr lang="id-ID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GB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idak</a:t>
            </a:r>
            <a:r>
              <a:rPr lang="en-GB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akan</a:t>
            </a:r>
            <a:r>
              <a:rPr lang="en-GB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berlaku</a:t>
            </a:r>
            <a:endParaRPr lang="id-ID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93000"/>
              </a:lnSpc>
              <a:buClr>
                <a:srgbClr val="FFFFCC"/>
              </a:buClr>
              <a:buSzPct val="70000"/>
            </a:pPr>
            <a:r>
              <a:rPr lang="en-GB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Jika</a:t>
            </a:r>
            <a:r>
              <a:rPr lang="id-ID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Anda</a:t>
            </a:r>
            <a:r>
              <a:rPr lang="en-GB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id-ID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93000"/>
              </a:lnSpc>
              <a:buClr>
                <a:srgbClr val="FFFFCC"/>
              </a:buClr>
              <a:buSzPct val="70000"/>
            </a:pPr>
            <a:r>
              <a:rPr lang="en-GB" sz="33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mela</a:t>
            </a:r>
            <a:r>
              <a:rPr lang="id-ID" sz="33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por</a:t>
            </a:r>
            <a:r>
              <a:rPr lang="en-GB" sz="33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kan</a:t>
            </a:r>
            <a:r>
              <a:rPr lang="id-ID" sz="33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33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gratifikasi</a:t>
            </a:r>
            <a:r>
              <a:rPr lang="en-GB" sz="33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  <a:endParaRPr lang="id-ID" sz="33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Freeform: Shape 7"/>
          <p:cNvSpPr/>
          <p:nvPr/>
        </p:nvSpPr>
        <p:spPr>
          <a:xfrm rot="264975">
            <a:off x="2282357" y="6455438"/>
            <a:ext cx="3942151" cy="510988"/>
          </a:xfrm>
          <a:custGeom>
            <a:avLst/>
            <a:gdLst>
              <a:gd name="connsiteX0" fmla="*/ 0 w 5719483"/>
              <a:gd name="connsiteY0" fmla="*/ 878541 h 878541"/>
              <a:gd name="connsiteX1" fmla="*/ 2994212 w 5719483"/>
              <a:gd name="connsiteY1" fmla="*/ 215153 h 878541"/>
              <a:gd name="connsiteX2" fmla="*/ 5719483 w 5719483"/>
              <a:gd name="connsiteY2" fmla="*/ 0 h 87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9483" h="878541">
                <a:moveTo>
                  <a:pt x="0" y="878541"/>
                </a:moveTo>
                <a:cubicBezTo>
                  <a:pt x="1020482" y="620058"/>
                  <a:pt x="2040965" y="361576"/>
                  <a:pt x="2994212" y="215153"/>
                </a:cubicBezTo>
                <a:cubicBezTo>
                  <a:pt x="3947459" y="68730"/>
                  <a:pt x="4833471" y="34365"/>
                  <a:pt x="5719483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TextBox 3"/>
          <p:cNvSpPr txBox="1"/>
          <p:nvPr/>
        </p:nvSpPr>
        <p:spPr>
          <a:xfrm>
            <a:off x="4224426" y="571527"/>
            <a:ext cx="3563471" cy="553998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latin typeface="Arial" pitchFamily="34" charset="0"/>
                <a:cs typeface="Arial" pitchFamily="34" charset="0"/>
              </a:rPr>
              <a:t>UU 31/1999 </a:t>
            </a:r>
            <a:r>
              <a:rPr lang="en-GB" sz="1500" dirty="0" err="1">
                <a:latin typeface="Arial" pitchFamily="34" charset="0"/>
                <a:cs typeface="Arial" pitchFamily="34" charset="0"/>
              </a:rPr>
              <a:t>jo</a:t>
            </a:r>
            <a:r>
              <a:rPr lang="en-GB" sz="1500" dirty="0">
                <a:latin typeface="Arial" pitchFamily="34" charset="0"/>
                <a:cs typeface="Arial" pitchFamily="34" charset="0"/>
              </a:rPr>
              <a:t>. UU No. 20/2001 </a:t>
            </a:r>
          </a:p>
          <a:p>
            <a:pPr algn="ctr"/>
            <a:r>
              <a:rPr lang="en-GB" sz="1500" dirty="0" err="1">
                <a:latin typeface="Arial" pitchFamily="34" charset="0"/>
                <a:cs typeface="Arial" pitchFamily="34" charset="0"/>
              </a:rPr>
              <a:t>Pasal</a:t>
            </a:r>
            <a:r>
              <a:rPr lang="en-GB" sz="1500" dirty="0">
                <a:latin typeface="Arial" pitchFamily="34" charset="0"/>
                <a:cs typeface="Arial" pitchFamily="34" charset="0"/>
              </a:rPr>
              <a:t> 12</a:t>
            </a:r>
            <a:r>
              <a:rPr lang="id-ID" sz="1500" dirty="0">
                <a:latin typeface="Arial" pitchFamily="34" charset="0"/>
                <a:cs typeface="Arial" pitchFamily="34" charset="0"/>
              </a:rPr>
              <a:t>B dan 12</a:t>
            </a:r>
            <a:r>
              <a:rPr lang="en-GB" sz="1500" dirty="0">
                <a:latin typeface="Arial" pitchFamily="34" charset="0"/>
                <a:cs typeface="Arial" pitchFamily="34" charset="0"/>
              </a:rPr>
              <a:t>C </a:t>
            </a:r>
            <a:r>
              <a:rPr lang="en-GB" sz="1500" dirty="0" err="1">
                <a:latin typeface="Arial" pitchFamily="34" charset="0"/>
                <a:cs typeface="Arial" pitchFamily="34" charset="0"/>
              </a:rPr>
              <a:t>ayat</a:t>
            </a:r>
            <a:r>
              <a:rPr lang="en-GB" sz="1500" dirty="0">
                <a:latin typeface="Arial" pitchFamily="34" charset="0"/>
                <a:cs typeface="Arial" pitchFamily="34" charset="0"/>
              </a:rPr>
              <a:t> (1)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8" y="336957"/>
            <a:ext cx="4218097" cy="976337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93000"/>
              </a:lnSpc>
              <a:spcBef>
                <a:spcPts val="600"/>
              </a:spcBef>
              <a:buClr>
                <a:srgbClr val="FFFFCC"/>
              </a:buClr>
              <a:buSzPct val="70000"/>
              <a:buNone/>
            </a:pPr>
            <a:r>
              <a:rPr lang="id-ID" sz="3200" b="1" dirty="0">
                <a:latin typeface="Calibri" panose="020F0502020204030204" pitchFamily="34" charset="0"/>
                <a:cs typeface="Arial" pitchFamily="34" charset="0"/>
              </a:rPr>
              <a:t>ANCAMAN HUKUMAN </a:t>
            </a:r>
          </a:p>
          <a:p>
            <a:pPr marL="0" indent="0" algn="ctr">
              <a:lnSpc>
                <a:spcPct val="93000"/>
              </a:lnSpc>
              <a:spcBef>
                <a:spcPts val="600"/>
              </a:spcBef>
              <a:buClr>
                <a:srgbClr val="FFFFCC"/>
              </a:buClr>
              <a:buSzPct val="70000"/>
              <a:buNone/>
            </a:pPr>
            <a:r>
              <a:rPr lang="id-ID" sz="1800" dirty="0">
                <a:latin typeface="Calibri" panose="020F0502020204030204" pitchFamily="34" charset="0"/>
                <a:cs typeface="Arial" pitchFamily="34" charset="0"/>
              </a:rPr>
              <a:t>Bagi Penerima dan Pemberi Gratifikasi</a:t>
            </a:r>
          </a:p>
        </p:txBody>
      </p:sp>
    </p:spTree>
    <p:extLst>
      <p:ext uri="{BB962C8B-B14F-4D97-AF65-F5344CB8AC3E}">
        <p14:creationId xmlns:p14="http://schemas.microsoft.com/office/powerpoint/2010/main" val="118186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31CC2F-7CFF-4A0E-1D27-FE0D51816B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76454A-F15E-F7F2-8AED-6B87C9C0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65129"/>
            <a:ext cx="8335838" cy="1047648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A85105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Kewajiban</a:t>
            </a:r>
            <a:r>
              <a:rPr lang="en-US" sz="3200" b="1" dirty="0">
                <a:solidFill>
                  <a:srgbClr val="A85105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dan </a:t>
            </a:r>
            <a:r>
              <a:rPr lang="en-US" sz="3200" b="1" dirty="0" err="1">
                <a:solidFill>
                  <a:srgbClr val="A85105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larangan</a:t>
            </a:r>
            <a:r>
              <a:rPr lang="en-US" sz="3200" b="1" dirty="0">
                <a:solidFill>
                  <a:srgbClr val="A85105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PNS </a:t>
            </a:r>
            <a:br>
              <a:rPr lang="en-US" sz="3200" b="1" dirty="0">
                <a:solidFill>
                  <a:srgbClr val="A85105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</a:br>
            <a:r>
              <a:rPr lang="en-US" sz="3200" b="1" dirty="0">
                <a:solidFill>
                  <a:srgbClr val="A85105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(</a:t>
            </a:r>
            <a:r>
              <a:rPr lang="en-US" sz="3200" b="1" dirty="0" err="1">
                <a:solidFill>
                  <a:srgbClr val="A85105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Berdasarkan</a:t>
            </a:r>
            <a:r>
              <a:rPr lang="en-US" sz="3200" b="1" dirty="0">
                <a:solidFill>
                  <a:srgbClr val="A85105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PP 94/2021 </a:t>
            </a:r>
            <a:r>
              <a:rPr lang="en-US" sz="3200" b="1" dirty="0" err="1">
                <a:solidFill>
                  <a:srgbClr val="A85105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tentang</a:t>
            </a:r>
            <a:r>
              <a:rPr lang="en-US" sz="3200" b="1" dirty="0">
                <a:solidFill>
                  <a:srgbClr val="A85105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3200" b="1" dirty="0" err="1">
                <a:solidFill>
                  <a:srgbClr val="A85105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Disiplin</a:t>
            </a:r>
            <a:r>
              <a:rPr lang="en-US" sz="3200" b="1" dirty="0">
                <a:solidFill>
                  <a:srgbClr val="A85105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PNS)</a:t>
            </a:r>
            <a:endParaRPr lang="en-US" sz="3200" b="1" dirty="0">
              <a:solidFill>
                <a:srgbClr val="A85105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B1B0C1-C880-AF09-C8DD-79A8AFE04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4548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5"/>
                </a:solidFill>
              </a:rPr>
              <a:t>KEWAJIBAN : (yang </a:t>
            </a:r>
            <a:r>
              <a:rPr lang="en-US" sz="2400" b="1" dirty="0" err="1">
                <a:solidFill>
                  <a:schemeClr val="accent5"/>
                </a:solidFill>
              </a:rPr>
              <a:t>terkait</a:t>
            </a:r>
            <a:r>
              <a:rPr lang="en-US" sz="2400" b="1" dirty="0">
                <a:solidFill>
                  <a:schemeClr val="accent5"/>
                </a:solidFill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</a:rPr>
              <a:t>dengan</a:t>
            </a:r>
            <a:r>
              <a:rPr lang="en-US" sz="2400" b="1" dirty="0">
                <a:solidFill>
                  <a:schemeClr val="accent5"/>
                </a:solidFill>
              </a:rPr>
              <a:t> KKN)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Pasal</a:t>
            </a:r>
            <a:r>
              <a:rPr lang="en-US" sz="2400" b="1" dirty="0">
                <a:solidFill>
                  <a:schemeClr val="bg1"/>
                </a:solidFill>
              </a:rPr>
              <a:t> 3. PNS </a:t>
            </a:r>
            <a:r>
              <a:rPr lang="en-US" sz="2400" b="1" dirty="0" err="1">
                <a:solidFill>
                  <a:schemeClr val="bg1"/>
                </a:solidFill>
              </a:rPr>
              <a:t>Wajib</a:t>
            </a:r>
            <a:r>
              <a:rPr lang="en-US" sz="2400" b="1" dirty="0">
                <a:solidFill>
                  <a:schemeClr val="bg1"/>
                </a:solidFill>
              </a:rPr>
              <a:t> :</a:t>
            </a:r>
          </a:p>
          <a:p>
            <a:pPr marL="1149350" indent="-1149350">
              <a:buNone/>
              <a:tabLst>
                <a:tab pos="1149350" algn="l"/>
              </a:tabLst>
            </a:pPr>
            <a:r>
              <a:rPr lang="en-US" sz="2400" b="1" dirty="0" err="1">
                <a:solidFill>
                  <a:schemeClr val="bg1"/>
                </a:solidFill>
              </a:rPr>
              <a:t>huruf</a:t>
            </a:r>
            <a:r>
              <a:rPr lang="en-US" sz="2400" b="1" dirty="0">
                <a:solidFill>
                  <a:schemeClr val="bg1"/>
                </a:solidFill>
              </a:rPr>
              <a:t> c. 	</a:t>
            </a:r>
            <a:r>
              <a:rPr lang="en-US" sz="2400" b="1" dirty="0" err="1">
                <a:solidFill>
                  <a:schemeClr val="bg1"/>
                </a:solidFill>
              </a:rPr>
              <a:t>melaksanakan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kebijakan</a:t>
            </a:r>
            <a:r>
              <a:rPr lang="en-US" sz="2400" b="1" dirty="0">
                <a:solidFill>
                  <a:schemeClr val="bg1"/>
                </a:solidFill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</a:rPr>
              <a:t>ditetapkan</a:t>
            </a:r>
            <a:r>
              <a:rPr lang="en-US" sz="2400" b="1" dirty="0">
                <a:solidFill>
                  <a:schemeClr val="bg1"/>
                </a:solidFill>
              </a:rPr>
              <a:t> oleh </a:t>
            </a:r>
            <a:r>
              <a:rPr lang="en-US" sz="2400" b="1" dirty="0" err="1">
                <a:solidFill>
                  <a:schemeClr val="bg1"/>
                </a:solidFill>
              </a:rPr>
              <a:t>pejabat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pemerintah</a:t>
            </a:r>
            <a:r>
              <a:rPr lang="en-US" sz="2400" b="1" dirty="0">
                <a:solidFill>
                  <a:schemeClr val="bg1"/>
                </a:solidFill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</a:rPr>
              <a:t>berwenang</a:t>
            </a:r>
            <a:r>
              <a:rPr lang="en-US" sz="2400" b="1" dirty="0">
                <a:solidFill>
                  <a:schemeClr val="bg1"/>
                </a:solidFill>
              </a:rPr>
              <a:t>; </a:t>
            </a:r>
          </a:p>
          <a:p>
            <a:pPr marL="1149350" indent="-401638">
              <a:buAutoNum type="alphaLcPeriod" startAt="4"/>
              <a:tabLst>
                <a:tab pos="1149350" algn="l"/>
              </a:tabLst>
            </a:pPr>
            <a:r>
              <a:rPr lang="en-US" sz="2400" b="1" dirty="0" err="1">
                <a:solidFill>
                  <a:schemeClr val="bg1"/>
                </a:solidFill>
              </a:rPr>
              <a:t>menaati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ketentuan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peraturan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perundang-undangan</a:t>
            </a:r>
            <a:r>
              <a:rPr lang="en-US" sz="2400" b="1" dirty="0">
                <a:solidFill>
                  <a:schemeClr val="bg1"/>
                </a:solidFill>
              </a:rPr>
              <a:t>;</a:t>
            </a:r>
          </a:p>
          <a:p>
            <a:pPr marL="1149350" indent="-401638">
              <a:buAutoNum type="alphaLcPeriod" startAt="4"/>
              <a:tabLst>
                <a:tab pos="1149350" algn="l"/>
              </a:tabLst>
            </a:pPr>
            <a:r>
              <a:rPr lang="en-US" sz="2400" b="1" dirty="0" err="1">
                <a:solidFill>
                  <a:schemeClr val="bg1"/>
                </a:solidFill>
              </a:rPr>
              <a:t>melaksanakan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tugas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kedinasan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dengan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penuh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pengabdian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kejujuran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kesadaran</a:t>
            </a:r>
            <a:r>
              <a:rPr lang="en-US" sz="2400" b="1" dirty="0">
                <a:solidFill>
                  <a:schemeClr val="bg1"/>
                </a:solidFill>
              </a:rPr>
              <a:t>, dan </a:t>
            </a:r>
            <a:r>
              <a:rPr lang="en-US" sz="2400" b="1" dirty="0" err="1">
                <a:solidFill>
                  <a:schemeClr val="bg1"/>
                </a:solidFill>
              </a:rPr>
              <a:t>tanggung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jawab</a:t>
            </a:r>
            <a:r>
              <a:rPr lang="en-US" sz="2400" b="1" dirty="0">
                <a:solidFill>
                  <a:schemeClr val="bg1"/>
                </a:solidFill>
              </a:rPr>
              <a:t>; </a:t>
            </a:r>
          </a:p>
          <a:p>
            <a:pPr marL="1149350" indent="-401638">
              <a:buAutoNum type="alphaLcPeriod" startAt="4"/>
              <a:tabLst>
                <a:tab pos="1149350" algn="l"/>
              </a:tabLst>
            </a:pPr>
            <a:r>
              <a:rPr lang="en-US" sz="2400" b="1" dirty="0" err="1">
                <a:solidFill>
                  <a:schemeClr val="bg1"/>
                </a:solidFill>
              </a:rPr>
              <a:t>menunjukkan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integritas</a:t>
            </a:r>
            <a:r>
              <a:rPr lang="en-US" sz="2400" b="1" dirty="0">
                <a:solidFill>
                  <a:schemeClr val="bg1"/>
                </a:solidFill>
              </a:rPr>
              <a:t> dan </a:t>
            </a:r>
            <a:r>
              <a:rPr lang="en-US" sz="2400" b="1" dirty="0" err="1">
                <a:solidFill>
                  <a:schemeClr val="bg1"/>
                </a:solidFill>
              </a:rPr>
              <a:t>keteladanan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sikap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perilaku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ucapan</a:t>
            </a:r>
            <a:r>
              <a:rPr lang="en-US" sz="2400" b="1" dirty="0">
                <a:solidFill>
                  <a:schemeClr val="bg1"/>
                </a:solidFill>
              </a:rPr>
              <a:t>, dan </a:t>
            </a:r>
            <a:r>
              <a:rPr lang="en-US" sz="2400" b="1" dirty="0" err="1">
                <a:solidFill>
                  <a:schemeClr val="bg1"/>
                </a:solidFill>
              </a:rPr>
              <a:t>tindakan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kepada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setiap</a:t>
            </a:r>
            <a:r>
              <a:rPr lang="en-US" sz="2400" b="1" dirty="0">
                <a:solidFill>
                  <a:schemeClr val="bg1"/>
                </a:solidFill>
              </a:rPr>
              <a:t> orang, </a:t>
            </a:r>
            <a:r>
              <a:rPr lang="en-US" sz="2400" b="1" dirty="0" err="1">
                <a:solidFill>
                  <a:schemeClr val="bg1"/>
                </a:solidFill>
              </a:rPr>
              <a:t>baik</a:t>
            </a:r>
            <a:r>
              <a:rPr lang="en-US" sz="2400" b="1" dirty="0">
                <a:solidFill>
                  <a:schemeClr val="bg1"/>
                </a:solidFill>
              </a:rPr>
              <a:t> di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maupun</a:t>
            </a:r>
            <a:r>
              <a:rPr lang="en-US" sz="2400" b="1" dirty="0">
                <a:solidFill>
                  <a:schemeClr val="bg1"/>
                </a:solidFill>
              </a:rPr>
              <a:t> di </a:t>
            </a:r>
            <a:r>
              <a:rPr lang="en-US" sz="2400" b="1" dirty="0" err="1">
                <a:solidFill>
                  <a:schemeClr val="bg1"/>
                </a:solidFill>
              </a:rPr>
              <a:t>luar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kedinasan</a:t>
            </a:r>
            <a:r>
              <a:rPr lang="en-US" sz="2400" b="1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42807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E48A09-3EB7-8482-6BE9-9845B43EBC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D8A840-52FB-C44A-D8B6-1994B9F9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Kewajiban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dan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larangan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PNS </a:t>
            </a:r>
            <a:b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</a:b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Berdasarkan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PP 94/2021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tentang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Disiplin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PNS)</a:t>
            </a:r>
            <a:endParaRPr lang="en-US" sz="2400" dirty="0">
              <a:solidFill>
                <a:srgbClr val="FFFF00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890B2-050F-B52B-B866-6A9EF5414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1981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Pasal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4.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Selain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memenuhi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kewajiban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sebagaimana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dimaksud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dalam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Pasal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3, PNS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wajib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:</a:t>
            </a:r>
          </a:p>
          <a:p>
            <a:pPr marL="1149350" indent="-1149350">
              <a:buNone/>
              <a:tabLst>
                <a:tab pos="1149350" algn="l"/>
              </a:tabLst>
            </a:pP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huruf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d.	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melaporkan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dengan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segera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kepada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atasannya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apabila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mengetahui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ada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hal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yang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dapat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membahayakan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keamanan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negara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atau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merugikan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keuangan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negara; </a:t>
            </a:r>
          </a:p>
          <a:p>
            <a:pPr marL="1149350" indent="-346075">
              <a:buAutoNum type="alphaLcPeriod" startAt="5"/>
              <a:tabLst>
                <a:tab pos="1149350" algn="l"/>
              </a:tabLst>
            </a:pP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melaporkan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harta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kekayaan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kepada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pejabat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yang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berwenang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sesuai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dengan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ketentuan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peraturan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perundang-undangan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;</a:t>
            </a:r>
          </a:p>
          <a:p>
            <a:pPr marL="1149350" indent="-346075">
              <a:buNone/>
              <a:tabLst>
                <a:tab pos="1149350" algn="l"/>
              </a:tabLst>
            </a:pP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i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.	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menolak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segala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bentuk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pemberian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yang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berkaitan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dengan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tugas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dan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fungsi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kecuali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penghasilan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sesuai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dengan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ketentuan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peraturan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perundang-undangan</a:t>
            </a:r>
            <a:r>
              <a:rPr lang="en-US" sz="2400" b="1" dirty="0">
                <a:solidFill>
                  <a:schemeClr val="accent3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10458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AD6EE2-DD43-F614-8F2B-FADF355EAC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42372-062F-9EB4-FE1E-69646080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65129"/>
            <a:ext cx="8784976" cy="1119656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Kewajiban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dan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larangan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PNS </a:t>
            </a:r>
            <a:b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</a:b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Berdasarkan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PP 94/2021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tentang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Disiplin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PNS)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5EAE3-830B-1196-B3DE-162623C8C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936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FFFF00"/>
                </a:solidFill>
              </a:rPr>
              <a:t>Pasal</a:t>
            </a:r>
            <a:r>
              <a:rPr lang="en-US" sz="2400" b="1" dirty="0">
                <a:solidFill>
                  <a:srgbClr val="FFFF00"/>
                </a:solidFill>
              </a:rPr>
              <a:t> 5. PNS </a:t>
            </a:r>
            <a:r>
              <a:rPr lang="en-US" sz="2400" b="1" dirty="0" err="1">
                <a:solidFill>
                  <a:srgbClr val="FFFF00"/>
                </a:solidFill>
              </a:rPr>
              <a:t>dilarang</a:t>
            </a:r>
            <a:r>
              <a:rPr lang="en-US" sz="2400" b="1" dirty="0">
                <a:solidFill>
                  <a:srgbClr val="FFFF00"/>
                </a:solidFill>
              </a:rPr>
              <a:t> :</a:t>
            </a:r>
          </a:p>
          <a:p>
            <a:pPr marL="0" indent="0">
              <a:buNone/>
              <a:tabLst>
                <a:tab pos="803275" algn="l"/>
                <a:tab pos="1204913" algn="l"/>
              </a:tabLst>
            </a:pPr>
            <a:r>
              <a:rPr lang="en-US" sz="2400" b="1" dirty="0" err="1">
                <a:solidFill>
                  <a:srgbClr val="FFFF00"/>
                </a:solidFill>
              </a:rPr>
              <a:t>huruf</a:t>
            </a:r>
            <a:r>
              <a:rPr lang="en-US" sz="2400" b="1" dirty="0">
                <a:solidFill>
                  <a:srgbClr val="FFFF00"/>
                </a:solidFill>
              </a:rPr>
              <a:t> 	a. 	</a:t>
            </a:r>
            <a:r>
              <a:rPr lang="en-US" sz="2400" b="1" dirty="0" err="1">
                <a:solidFill>
                  <a:srgbClr val="FFFF00"/>
                </a:solidFill>
              </a:rPr>
              <a:t>menyalahgunakan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wewenang</a:t>
            </a:r>
            <a:r>
              <a:rPr lang="en-US" sz="2400" b="1" dirty="0">
                <a:solidFill>
                  <a:srgbClr val="FFFF00"/>
                </a:solidFill>
              </a:rPr>
              <a:t>; </a:t>
            </a:r>
          </a:p>
          <a:p>
            <a:pPr marL="1204913" indent="-401638">
              <a:buAutoNum type="alphaLcPeriod" startAt="2"/>
              <a:tabLst>
                <a:tab pos="1204913" algn="l"/>
              </a:tabLst>
            </a:pPr>
            <a:r>
              <a:rPr lang="en-US" sz="2400" b="1" dirty="0" err="1">
                <a:solidFill>
                  <a:srgbClr val="FFFF00"/>
                </a:solidFill>
              </a:rPr>
              <a:t>menjadi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perantara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untuk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mendapatkan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keuntungan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pribadi</a:t>
            </a:r>
            <a:r>
              <a:rPr lang="en-US" sz="2400" b="1" dirty="0">
                <a:solidFill>
                  <a:srgbClr val="FFFF00"/>
                </a:solidFill>
              </a:rPr>
              <a:t> dan/ </a:t>
            </a:r>
            <a:r>
              <a:rPr lang="en-US" sz="2400" b="1" dirty="0" err="1">
                <a:solidFill>
                  <a:srgbClr val="FFFF00"/>
                </a:solidFill>
              </a:rPr>
              <a:t>atau</a:t>
            </a:r>
            <a:r>
              <a:rPr lang="en-US" sz="2400" b="1" dirty="0">
                <a:solidFill>
                  <a:srgbClr val="FFFF00"/>
                </a:solidFill>
              </a:rPr>
              <a:t> orang lain </a:t>
            </a:r>
            <a:r>
              <a:rPr lang="en-US" sz="2400" b="1" dirty="0" err="1">
                <a:solidFill>
                  <a:srgbClr val="FFFF00"/>
                </a:solidFill>
              </a:rPr>
              <a:t>dengan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menggunakan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kewenangan</a:t>
            </a:r>
            <a:r>
              <a:rPr lang="en-US" sz="2400" b="1" dirty="0">
                <a:solidFill>
                  <a:srgbClr val="FFFF00"/>
                </a:solidFill>
              </a:rPr>
              <a:t> orang lain yang </a:t>
            </a:r>
            <a:r>
              <a:rPr lang="en-US" sz="2400" b="1" dirty="0" err="1">
                <a:solidFill>
                  <a:srgbClr val="FFFF00"/>
                </a:solidFill>
              </a:rPr>
              <a:t>diduga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terjadi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konflik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kepentingan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dengan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jabatan</a:t>
            </a:r>
            <a:r>
              <a:rPr lang="en-US" sz="2400" b="1" dirty="0">
                <a:solidFill>
                  <a:srgbClr val="FFFF00"/>
                </a:solidFill>
              </a:rPr>
              <a:t>;</a:t>
            </a:r>
          </a:p>
          <a:p>
            <a:pPr marL="1204913" indent="-401638">
              <a:buNone/>
              <a:tabLst>
                <a:tab pos="1260475" algn="l"/>
              </a:tabLst>
            </a:pPr>
            <a:r>
              <a:rPr lang="en-US" sz="2800" b="1" dirty="0">
                <a:solidFill>
                  <a:srgbClr val="FFFF00"/>
                </a:solidFill>
              </a:rPr>
              <a:t>g. 	</a:t>
            </a:r>
            <a:r>
              <a:rPr lang="en-US" sz="2800" b="1" dirty="0" err="1">
                <a:solidFill>
                  <a:srgbClr val="FFFF00"/>
                </a:solidFill>
              </a:rPr>
              <a:t>melakukan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pungutan</a:t>
            </a:r>
            <a:r>
              <a:rPr lang="en-US" sz="2800" b="1" dirty="0">
                <a:solidFill>
                  <a:srgbClr val="FFFF00"/>
                </a:solidFill>
              </a:rPr>
              <a:t> di </a:t>
            </a:r>
            <a:r>
              <a:rPr lang="en-US" sz="2800" b="1" dirty="0" err="1">
                <a:solidFill>
                  <a:srgbClr val="FFFF00"/>
                </a:solidFill>
              </a:rPr>
              <a:t>luar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ketentuan</a:t>
            </a:r>
            <a:r>
              <a:rPr lang="en-US" sz="2800" b="1" dirty="0">
                <a:solidFill>
                  <a:srgbClr val="FFFF00"/>
                </a:solidFill>
              </a:rPr>
              <a:t>;</a:t>
            </a:r>
          </a:p>
          <a:p>
            <a:pPr marL="1204913" indent="-401638">
              <a:buNone/>
              <a:tabLst>
                <a:tab pos="1260475" algn="l"/>
              </a:tabLst>
            </a:pPr>
            <a:r>
              <a:rPr lang="en-US" sz="2400" b="1" dirty="0">
                <a:solidFill>
                  <a:srgbClr val="FFFF00"/>
                </a:solidFill>
              </a:rPr>
              <a:t>h. 	</a:t>
            </a:r>
            <a:r>
              <a:rPr lang="en-US" sz="2400" b="1" dirty="0" err="1">
                <a:solidFill>
                  <a:srgbClr val="FFFF00"/>
                </a:solidFill>
              </a:rPr>
              <a:t>melakukan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kegiatan</a:t>
            </a:r>
            <a:r>
              <a:rPr lang="en-US" sz="2400" b="1" dirty="0">
                <a:solidFill>
                  <a:srgbClr val="FFFF00"/>
                </a:solidFill>
              </a:rPr>
              <a:t> yang </a:t>
            </a:r>
            <a:r>
              <a:rPr lang="en-US" sz="2400" b="1" dirty="0" err="1">
                <a:solidFill>
                  <a:srgbClr val="FFFF00"/>
                </a:solidFill>
              </a:rPr>
              <a:t>merugikan</a:t>
            </a:r>
            <a:r>
              <a:rPr lang="en-US" sz="2400" b="1" dirty="0">
                <a:solidFill>
                  <a:srgbClr val="FFFF00"/>
                </a:solidFill>
              </a:rPr>
              <a:t> negara; </a:t>
            </a:r>
          </a:p>
          <a:p>
            <a:pPr marL="1204913" indent="-401638">
              <a:buNone/>
              <a:tabLst>
                <a:tab pos="1260475" algn="l"/>
              </a:tabLst>
            </a:pPr>
            <a:r>
              <a:rPr lang="en-US" sz="2400" b="1" dirty="0">
                <a:solidFill>
                  <a:srgbClr val="FFFF00"/>
                </a:solidFill>
              </a:rPr>
              <a:t>j. 	</a:t>
            </a:r>
            <a:r>
              <a:rPr lang="en-US" sz="2400" b="1" dirty="0" err="1">
                <a:solidFill>
                  <a:srgbClr val="FFFF00"/>
                </a:solidFill>
              </a:rPr>
              <a:t>menghalangi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berjalannya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tugas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kedinasan</a:t>
            </a:r>
            <a:r>
              <a:rPr lang="en-US" sz="2400" b="1" dirty="0">
                <a:solidFill>
                  <a:srgbClr val="FFFF00"/>
                </a:solidFill>
              </a:rPr>
              <a:t>;     </a:t>
            </a:r>
          </a:p>
          <a:p>
            <a:pPr marL="1204913" indent="-401638">
              <a:buNone/>
              <a:tabLst>
                <a:tab pos="1260475" algn="l"/>
              </a:tabLst>
            </a:pPr>
            <a:r>
              <a:rPr lang="en-US" sz="2400" b="1" dirty="0"/>
              <a:t>k. 	</a:t>
            </a:r>
            <a:r>
              <a:rPr lang="en-US" sz="2400" b="1" dirty="0" err="1">
                <a:solidFill>
                  <a:srgbClr val="FFFF00"/>
                </a:solidFill>
              </a:rPr>
              <a:t>menerima</a:t>
            </a:r>
            <a:r>
              <a:rPr lang="en-US" sz="2400" b="1" dirty="0"/>
              <a:t> </a:t>
            </a:r>
            <a:r>
              <a:rPr lang="en-US" sz="2400" b="1" dirty="0" err="1"/>
              <a:t>hadiah</a:t>
            </a:r>
            <a:r>
              <a:rPr lang="en-US" sz="2400" b="1" dirty="0"/>
              <a:t> yang </a:t>
            </a:r>
            <a:r>
              <a:rPr lang="en-US" sz="2400" b="1" dirty="0" err="1"/>
              <a:t>berhubungan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jabatan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dan/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pekerjaan</a:t>
            </a:r>
            <a:r>
              <a:rPr lang="en-US" sz="2400" b="1" dirty="0"/>
              <a:t>; </a:t>
            </a:r>
          </a:p>
          <a:p>
            <a:pPr marL="803275" indent="0">
              <a:buNone/>
              <a:tabLst>
                <a:tab pos="1149350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767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9B47DA-0B2D-212D-7F37-ABB505CDA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B4BC5-25E6-1125-4824-E4ABBA52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9"/>
            <a:ext cx="7886700" cy="1152128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Kewajiban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dan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larangan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PNS </a:t>
            </a:r>
            <a:b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</a:b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Berdasarkan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PP 94/2021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tentang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Disiplin</a:t>
            </a:r>
            <a:r>
              <a:rPr lang="en-US" sz="2400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PNS)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8BEB4-A064-477E-776C-231A8AFDD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8119814" cy="4692179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914400" algn="l"/>
              </a:tabLst>
            </a:pP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huruf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l. 	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meminta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sesuatu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yang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berhubungan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dengan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jabatan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;</a:t>
            </a:r>
          </a:p>
          <a:p>
            <a:pPr marL="914400" indent="-346075">
              <a:buNone/>
              <a:tabLst>
                <a:tab pos="914400" algn="l"/>
              </a:tabLst>
            </a:pP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m.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melakukan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tindakan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atau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tidak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melakukan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tindakan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yang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dapat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mengakibatkan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kerugian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bagi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yang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dilayani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; dan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Pasal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7 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PNS yang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tidak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menaati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ketentuan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sebagaimana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dimaksud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dalam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Pasal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3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sampai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dengan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Pasal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5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dijatuhi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Hukuman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Disiplin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. 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Pasal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8 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Tingkat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Hukuman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Disiplin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terdiri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atas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: </a:t>
            </a:r>
          </a:p>
          <a:p>
            <a:pPr marL="457200" indent="-457200">
              <a:buAutoNum type="alphaLcPeriod"/>
            </a:pP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Hukuman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Disiplin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ringan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; </a:t>
            </a:r>
          </a:p>
          <a:p>
            <a:pPr marL="457200" indent="-457200">
              <a:buAutoNum type="alphaLcPeriod"/>
            </a:pP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Hukuman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Disiplin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sedang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;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atau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</a:p>
          <a:p>
            <a:pPr marL="457200" indent="-457200">
              <a:buAutoNum type="alphaLcPeriod"/>
            </a:pP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Hukuman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Disiplin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berat</a:t>
            </a:r>
            <a:r>
              <a:rPr lang="en-US" b="1" dirty="0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7819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F6E4B3-AC97-E078-4220-2123D2C33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3775DA-A8EA-ECB5-9959-3B4BBF8A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86E8B-AAF3-874A-1547-2476E159C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799"/>
            <a:ext cx="7886700" cy="4348163"/>
          </a:xfrm>
        </p:spPr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err="1">
                <a:solidFill>
                  <a:srgbClr val="FF0000"/>
                </a:solidFill>
              </a:rPr>
              <a:t>Memandang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senja</a:t>
            </a:r>
            <a:r>
              <a:rPr lang="en-US" sz="2800" dirty="0">
                <a:solidFill>
                  <a:srgbClr val="FF0000"/>
                </a:solidFill>
              </a:rPr>
              <a:t> di </a:t>
            </a:r>
            <a:r>
              <a:rPr lang="en-US" sz="2800" dirty="0" err="1">
                <a:solidFill>
                  <a:srgbClr val="FF0000"/>
                </a:solidFill>
              </a:rPr>
              <a:t>lautan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luas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dirty="0" err="1">
                <a:solidFill>
                  <a:srgbClr val="FF0000"/>
                </a:solidFill>
              </a:rPr>
              <a:t>Hilanglah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sudah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semua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masalah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dirty="0" err="1">
                <a:solidFill>
                  <a:srgbClr val="FF0000"/>
                </a:solidFill>
              </a:rPr>
              <a:t>Jadilah</a:t>
            </a:r>
            <a:r>
              <a:rPr lang="en-US" sz="2800" dirty="0">
                <a:solidFill>
                  <a:srgbClr val="FF0000"/>
                </a:solidFill>
              </a:rPr>
              <a:t> guru yang </a:t>
            </a:r>
            <a:r>
              <a:rPr lang="en-US" sz="2800" dirty="0" err="1">
                <a:solidFill>
                  <a:srgbClr val="FF0000"/>
                </a:solidFill>
              </a:rPr>
              <a:t>berintegritas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dirty="0" err="1">
                <a:solidFill>
                  <a:srgbClr val="FF0000"/>
                </a:solidFill>
              </a:rPr>
              <a:t>Menolak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pungli</a:t>
            </a:r>
            <a:r>
              <a:rPr lang="en-US" sz="2800" dirty="0">
                <a:solidFill>
                  <a:srgbClr val="FF0000"/>
                </a:solidFill>
              </a:rPr>
              <a:t> di </a:t>
            </a:r>
            <a:r>
              <a:rPr lang="en-US" sz="2800" dirty="0" err="1">
                <a:solidFill>
                  <a:srgbClr val="FF0000"/>
                </a:solidFill>
              </a:rPr>
              <a:t>lingkungan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sekolah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290988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0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evel 53"/>
          <p:cNvSpPr/>
          <p:nvPr/>
        </p:nvSpPr>
        <p:spPr>
          <a:xfrm>
            <a:off x="3554912" y="1493073"/>
            <a:ext cx="2277667" cy="978085"/>
          </a:xfrm>
          <a:prstGeom prst="bevel">
            <a:avLst/>
          </a:prstGeom>
          <a:solidFill>
            <a:srgbClr val="0070C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KERUGIAN KEUANGAN NEGARA</a:t>
            </a:r>
          </a:p>
        </p:txBody>
      </p:sp>
      <p:sp>
        <p:nvSpPr>
          <p:cNvPr id="57" name="Bevel 56"/>
          <p:cNvSpPr/>
          <p:nvPr/>
        </p:nvSpPr>
        <p:spPr>
          <a:xfrm>
            <a:off x="840170" y="2269918"/>
            <a:ext cx="2277667" cy="978085"/>
          </a:xfrm>
          <a:prstGeom prst="bevel">
            <a:avLst/>
          </a:prstGeom>
          <a:solidFill>
            <a:srgbClr val="C0000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GRATIFIKASI</a:t>
            </a:r>
          </a:p>
        </p:txBody>
      </p:sp>
      <p:sp>
        <p:nvSpPr>
          <p:cNvPr id="58" name="Bevel 57"/>
          <p:cNvSpPr/>
          <p:nvPr/>
        </p:nvSpPr>
        <p:spPr>
          <a:xfrm>
            <a:off x="465676" y="3843789"/>
            <a:ext cx="2277667" cy="978085"/>
          </a:xfrm>
          <a:prstGeom prst="bevel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BENTURAN KEPENTINGAN (</a:t>
            </a:r>
            <a:r>
              <a:rPr lang="id-ID" sz="1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COI</a:t>
            </a:r>
            <a:r>
              <a:rPr lang="id-ID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) DALAM PENGADAAN</a:t>
            </a:r>
          </a:p>
        </p:txBody>
      </p:sp>
      <p:sp>
        <p:nvSpPr>
          <p:cNvPr id="59" name="Bevel 58"/>
          <p:cNvSpPr/>
          <p:nvPr/>
        </p:nvSpPr>
        <p:spPr>
          <a:xfrm>
            <a:off x="1897892" y="5478833"/>
            <a:ext cx="2277667" cy="978085"/>
          </a:xfrm>
          <a:prstGeom prst="bevel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PERBUATAN CURANG</a:t>
            </a:r>
            <a:endParaRPr lang="id-ID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" name="Bevel 59"/>
          <p:cNvSpPr/>
          <p:nvPr/>
        </p:nvSpPr>
        <p:spPr>
          <a:xfrm>
            <a:off x="5211932" y="5454505"/>
            <a:ext cx="2277667" cy="978085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PEMERASAN</a:t>
            </a:r>
            <a:endParaRPr lang="id-ID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" name="Bevel 60"/>
          <p:cNvSpPr/>
          <p:nvPr/>
        </p:nvSpPr>
        <p:spPr>
          <a:xfrm>
            <a:off x="6492646" y="3843789"/>
            <a:ext cx="2277667" cy="978085"/>
          </a:xfrm>
          <a:prstGeom prst="bevel">
            <a:avLst/>
          </a:prstGeom>
          <a:solidFill>
            <a:srgbClr val="178827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PENGGELAPAN DALAM JABATAN</a:t>
            </a:r>
          </a:p>
        </p:txBody>
      </p:sp>
      <p:sp>
        <p:nvSpPr>
          <p:cNvPr id="62" name="Bevel 61"/>
          <p:cNvSpPr/>
          <p:nvPr/>
        </p:nvSpPr>
        <p:spPr>
          <a:xfrm>
            <a:off x="6202727" y="2268342"/>
            <a:ext cx="2277667" cy="978085"/>
          </a:xfrm>
          <a:prstGeom prst="bevel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SUAP MENYUAP</a:t>
            </a:r>
          </a:p>
        </p:txBody>
      </p:sp>
      <p:sp>
        <p:nvSpPr>
          <p:cNvPr id="2" name="Up Arrow 1"/>
          <p:cNvSpPr/>
          <p:nvPr/>
        </p:nvSpPr>
        <p:spPr>
          <a:xfrm>
            <a:off x="4425112" y="2721460"/>
            <a:ext cx="385763" cy="604624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3" name="Up Arrow 12"/>
          <p:cNvSpPr/>
          <p:nvPr/>
        </p:nvSpPr>
        <p:spPr>
          <a:xfrm rot="3327755">
            <a:off x="5466387" y="3274394"/>
            <a:ext cx="385763" cy="604624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" name="Up Arrow 13"/>
          <p:cNvSpPr/>
          <p:nvPr/>
        </p:nvSpPr>
        <p:spPr>
          <a:xfrm rot="5950635">
            <a:off x="5640187" y="4130512"/>
            <a:ext cx="385763" cy="604624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5" name="Up Arrow 14"/>
          <p:cNvSpPr/>
          <p:nvPr/>
        </p:nvSpPr>
        <p:spPr>
          <a:xfrm rot="8295122">
            <a:off x="5222676" y="4874208"/>
            <a:ext cx="385763" cy="604624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6" name="Up Arrow 15"/>
          <p:cNvSpPr/>
          <p:nvPr/>
        </p:nvSpPr>
        <p:spPr>
          <a:xfrm rot="13398700">
            <a:off x="3606750" y="4875905"/>
            <a:ext cx="385763" cy="604624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7" name="Up Arrow 16"/>
          <p:cNvSpPr/>
          <p:nvPr/>
        </p:nvSpPr>
        <p:spPr>
          <a:xfrm rot="15626927">
            <a:off x="3188470" y="4117327"/>
            <a:ext cx="385763" cy="604624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8" name="Up Arrow 17"/>
          <p:cNvSpPr/>
          <p:nvPr/>
        </p:nvSpPr>
        <p:spPr>
          <a:xfrm rot="18083709">
            <a:off x="3368616" y="3274394"/>
            <a:ext cx="385763" cy="604624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3775021" y="3436262"/>
            <a:ext cx="1648370" cy="1648370"/>
          </a:xfrm>
          <a:prstGeom prst="star32">
            <a:avLst>
              <a:gd name="adj" fmla="val 42877"/>
            </a:avLst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 sz="135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1422" y="3998837"/>
            <a:ext cx="148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TIPIKOR</a:t>
            </a:r>
            <a:endParaRPr lang="en-US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" y="202782"/>
            <a:ext cx="9143999" cy="51502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d-ID" sz="3000" b="1" dirty="0">
                <a:latin typeface="Calibri" charset="0"/>
                <a:ea typeface="Calibri" charset="0"/>
                <a:cs typeface="Calibri" charset="0"/>
              </a:rPr>
              <a:t>BENTUK </a:t>
            </a:r>
            <a:r>
              <a:rPr lang="id-ID" sz="3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TINDAK PIDANA KORUPSI </a:t>
            </a:r>
            <a:r>
              <a:rPr lang="id-ID" sz="3000" b="1" dirty="0">
                <a:latin typeface="Calibri" charset="0"/>
                <a:ea typeface="Calibri" charset="0"/>
                <a:cs typeface="Calibri" charset="0"/>
              </a:rPr>
              <a:t>(TIPIKOR)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9964" y="567498"/>
            <a:ext cx="8016057" cy="461665"/>
            <a:chOff x="609962" y="671906"/>
            <a:chExt cx="8016057" cy="512629"/>
          </a:xfrm>
        </p:grpSpPr>
        <p:sp>
          <p:nvSpPr>
            <p:cNvPr id="3" name="Rectangle 2"/>
            <p:cNvSpPr/>
            <p:nvPr/>
          </p:nvSpPr>
          <p:spPr>
            <a:xfrm>
              <a:off x="609962" y="671906"/>
              <a:ext cx="8016057" cy="512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889250">
                <a:defRPr/>
              </a:pPr>
              <a:r>
                <a:rPr lang="id-ID" sz="2400" i="1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UU No. 31 Tahun 1999             UU No. 20 Tahun 2001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4340943" y="807961"/>
              <a:ext cx="506930" cy="24511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3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8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3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3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8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3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8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3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8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3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300"/>
                            </p:stCondLst>
                            <p:childTnLst>
                              <p:par>
                                <p:cTn id="65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7" grpId="1" animBg="1"/>
      <p:bldP spid="58" grpId="0" animBg="1"/>
      <p:bldP spid="59" grpId="0" animBg="1"/>
      <p:bldP spid="60" grpId="0" animBg="1"/>
      <p:bldP spid="61" grpId="0" animBg="1"/>
      <p:bldP spid="62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6" grpId="0" animBg="1"/>
      <p:bldP spid="6" grpId="1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hasdiputra.files.wordpress.com/2012/11/berani-jujur-heba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89026"/>
            <a:ext cx="3738829" cy="280412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3848" y="3283817"/>
            <a:ext cx="5291764" cy="1362075"/>
          </a:xfrm>
          <a:effectLst/>
        </p:spPr>
        <p:txBody>
          <a:bodyPr>
            <a:normAutofit/>
          </a:bodyPr>
          <a:lstStyle/>
          <a:p>
            <a:pPr algn="ctr"/>
            <a:r>
              <a:rPr lang="id-ID" sz="6000" b="1" dirty="0">
                <a:ln w="0"/>
                <a:effectLst>
                  <a:reflection blurRad="6350" stA="50000" endA="300" endPos="50000" dist="12700" dir="5400000" sy="-100000" algn="bl" rotWithShape="0"/>
                </a:effectLst>
                <a:latin typeface="Candara" panose="020E0502030303020204" pitchFamily="34" charset="0"/>
              </a:rPr>
              <a:t>TERIMA </a:t>
            </a:r>
            <a:r>
              <a:rPr lang="id-ID" sz="6000" b="1" dirty="0">
                <a:ln w="0"/>
                <a:solidFill>
                  <a:srgbClr val="C00000"/>
                </a:solidFill>
                <a:effectLst>
                  <a:reflection blurRad="6350" stA="50000" endA="300" endPos="50000" dist="12700" dir="5400000" sy="-100000" algn="bl" rotWithShape="0"/>
                </a:effectLst>
                <a:latin typeface="Candara" panose="020E0502030303020204" pitchFamily="34" charset="0"/>
              </a:rPr>
              <a:t>KASIH</a:t>
            </a:r>
          </a:p>
        </p:txBody>
      </p:sp>
    </p:spTree>
    <p:extLst>
      <p:ext uri="{BB962C8B-B14F-4D97-AF65-F5344CB8AC3E}">
        <p14:creationId xmlns:p14="http://schemas.microsoft.com/office/powerpoint/2010/main" val="9751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968266" y="2080104"/>
            <a:ext cx="7279476" cy="2696673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002060"/>
              </a:gs>
              <a:gs pos="48000">
                <a:srgbClr val="4D7CD0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GRATIFIKASI </a:t>
            </a:r>
            <a:r>
              <a:rPr lang="en-US" sz="3600" spc="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id-ID" sz="3600" spc="1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erupakan</a:t>
            </a:r>
            <a:r>
              <a:rPr lang="id-ID" sz="3600" spc="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pemberian dalam arti luas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347152"/>
            <a:ext cx="784887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latin typeface="Calibri" charset="0"/>
                <a:ea typeface="Calibri" charset="0"/>
                <a:cs typeface="Calibri" charset="0"/>
              </a:rPr>
              <a:t>Penjelasan Pasal 12B U</a:t>
            </a:r>
            <a:r>
              <a:rPr lang="es-ES" sz="2000" b="1" dirty="0">
                <a:latin typeface="Calibri" charset="0"/>
                <a:ea typeface="Calibri" charset="0"/>
                <a:cs typeface="Calibri" charset="0"/>
              </a:rPr>
              <a:t>U No.</a:t>
            </a:r>
            <a:r>
              <a:rPr lang="id-ID" sz="20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2000" b="1" dirty="0">
                <a:latin typeface="Calibri" charset="0"/>
                <a:ea typeface="Calibri" charset="0"/>
                <a:cs typeface="Calibri" charset="0"/>
              </a:rPr>
              <a:t>31</a:t>
            </a:r>
            <a:r>
              <a:rPr lang="id-ID" sz="2000" b="1" dirty="0">
                <a:latin typeface="Calibri" charset="0"/>
                <a:ea typeface="Calibri" charset="0"/>
                <a:cs typeface="Calibri" charset="0"/>
              </a:rPr>
              <a:t> Tahun </a:t>
            </a:r>
            <a:r>
              <a:rPr lang="es-ES" sz="2000" b="1" dirty="0">
                <a:latin typeface="Calibri" charset="0"/>
                <a:ea typeface="Calibri" charset="0"/>
                <a:cs typeface="Calibri" charset="0"/>
              </a:rPr>
              <a:t>1999          UU No. 20 </a:t>
            </a:r>
            <a:r>
              <a:rPr lang="es-ES" sz="2000" b="1" dirty="0" err="1">
                <a:latin typeface="Calibri" charset="0"/>
                <a:ea typeface="Calibri" charset="0"/>
                <a:cs typeface="Calibri" charset="0"/>
              </a:rPr>
              <a:t>Tahun</a:t>
            </a:r>
            <a:r>
              <a:rPr lang="es-ES" sz="2000" b="1" dirty="0">
                <a:latin typeface="Calibri" charset="0"/>
                <a:ea typeface="Calibri" charset="0"/>
                <a:cs typeface="Calibri" charset="0"/>
              </a:rPr>
              <a:t> 2001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2841" y="341320"/>
            <a:ext cx="539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alibri" charset="0"/>
                <a:ea typeface="Calibri" charset="0"/>
                <a:cs typeface="Calibri" charset="0"/>
              </a:rPr>
              <a:t>DEFINISI </a:t>
            </a:r>
            <a:r>
              <a:rPr lang="id-ID" sz="3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GRATIFIKASI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592570" y="1407033"/>
            <a:ext cx="283721" cy="2042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39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48000">
              <a:srgbClr val="4D7CD0"/>
            </a:gs>
            <a:gs pos="100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67615" y="1132237"/>
            <a:ext cx="3216768" cy="2420005"/>
            <a:chOff x="5436096" y="404664"/>
            <a:chExt cx="3216768" cy="2420005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6096" y="404664"/>
              <a:ext cx="3216768" cy="201964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64089" y="2424559"/>
              <a:ext cx="1760782" cy="400110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Barang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84383" y="246957"/>
            <a:ext cx="2498488" cy="2905046"/>
            <a:chOff x="2358441" y="3222451"/>
            <a:chExt cx="2498488" cy="2905046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8441" y="3222451"/>
              <a:ext cx="2498488" cy="249128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605071" y="5727387"/>
              <a:ext cx="2005229" cy="400110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Diskon/Rabat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83106" y="4037154"/>
            <a:ext cx="1872208" cy="2629872"/>
            <a:chOff x="5817298" y="3328347"/>
            <a:chExt cx="1872208" cy="262987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7298" y="3328347"/>
              <a:ext cx="1872208" cy="1872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5817298" y="5250333"/>
              <a:ext cx="1872208" cy="707886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Pinjaman tanpa bunga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0734" y="688211"/>
            <a:ext cx="2262416" cy="2463271"/>
            <a:chOff x="2594513" y="437096"/>
            <a:chExt cx="2262416" cy="2463271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TextBox 9"/>
            <p:cNvSpPr txBox="1"/>
            <p:nvPr/>
          </p:nvSpPr>
          <p:spPr>
            <a:xfrm>
              <a:off x="2727294" y="2192481"/>
              <a:ext cx="1984114" cy="707886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Uang/ </a:t>
              </a:r>
            </a:p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Setara uang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4513" y="437096"/>
              <a:ext cx="2262416" cy="185235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92108" y="4094663"/>
            <a:ext cx="2921142" cy="2416334"/>
            <a:chOff x="2672846" y="1117217"/>
            <a:chExt cx="2921142" cy="2416334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2846" y="1117217"/>
              <a:ext cx="2921142" cy="194742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072304" y="3133441"/>
              <a:ext cx="1760782" cy="400110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Komisi</a:t>
              </a:r>
              <a:endParaRPr lang="id-I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16216" y="3751641"/>
            <a:ext cx="2351162" cy="2748097"/>
            <a:chOff x="6300192" y="1231469"/>
            <a:chExt cx="2351162" cy="2748097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0192" y="1231469"/>
              <a:ext cx="2351162" cy="194742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300192" y="3271680"/>
              <a:ext cx="2351162" cy="707886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Pengobatan </a:t>
              </a:r>
            </a:p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Cuma-cuma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51295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48000">
              <a:srgbClr val="4D7CD0"/>
            </a:gs>
            <a:gs pos="100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8597" y="3960496"/>
            <a:ext cx="2853728" cy="2538187"/>
            <a:chOff x="4834589" y="3128377"/>
            <a:chExt cx="2853728" cy="2538187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Placeholder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34589" y="3128377"/>
              <a:ext cx="2853728" cy="179832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085872" y="4835567"/>
              <a:ext cx="2351162" cy="830997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Fasilitas  </a:t>
              </a:r>
            </a:p>
            <a:p>
              <a:pPr algn="ctr"/>
              <a:r>
                <a:rPr lang="id-ID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Lain-lain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66501" y="949097"/>
            <a:ext cx="3228981" cy="2597488"/>
            <a:chOff x="297133" y="1845953"/>
            <a:chExt cx="3228981" cy="2597488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133" y="1845953"/>
              <a:ext cx="3228981" cy="186043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46109" y="3612444"/>
              <a:ext cx="2351162" cy="830997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Fasilitas  </a:t>
              </a:r>
            </a:p>
            <a:p>
              <a:pPr algn="ctr"/>
              <a:r>
                <a:rPr lang="id-ID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Penginapan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0100" y="564141"/>
            <a:ext cx="3026401" cy="2767003"/>
            <a:chOff x="2620216" y="3856455"/>
            <a:chExt cx="3026401" cy="2767003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7203" y="3856455"/>
              <a:ext cx="2552427" cy="23590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620216" y="6223348"/>
              <a:ext cx="3026401" cy="400110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Perjalanan</a:t>
              </a:r>
              <a:r>
                <a:rPr lang="en-GB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Wisata</a:t>
              </a:r>
            </a:p>
          </p:txBody>
        </p:sp>
      </p:grpSp>
      <p:sp>
        <p:nvSpPr>
          <p:cNvPr id="22" name="Text Placeholder 5"/>
          <p:cNvSpPr txBox="1">
            <a:spLocks/>
          </p:cNvSpPr>
          <p:nvPr/>
        </p:nvSpPr>
        <p:spPr>
          <a:xfrm>
            <a:off x="3593101" y="4547208"/>
            <a:ext cx="4939341" cy="192499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id-ID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Yang diterima di dalam/luar negeri &amp; dilakukan dengan </a:t>
            </a:r>
            <a:r>
              <a:rPr lang="nn-NO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ataupun tanpa menggunakan </a:t>
            </a:r>
            <a:r>
              <a:rPr lang="nn-NO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sarana</a:t>
            </a:r>
            <a:r>
              <a:rPr lang="nn-NO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n-NO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elektronik</a:t>
            </a:r>
            <a:r>
              <a:rPr lang="nn-NO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id-ID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216976" y="1879316"/>
            <a:ext cx="2552649" cy="2309860"/>
            <a:chOff x="6098705" y="4209462"/>
            <a:chExt cx="2552649" cy="2309860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5301" y="4209462"/>
              <a:ext cx="1779456" cy="184482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98705" y="6119212"/>
              <a:ext cx="2552649" cy="400110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Tiket Perjalanan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86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/>
        </p:nvSpPr>
        <p:spPr>
          <a:xfrm>
            <a:off x="3266924" y="3528355"/>
            <a:ext cx="486054" cy="703069"/>
          </a:xfrm>
          <a:prstGeom prst="chevron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1142952" y="20661"/>
            <a:ext cx="6858095" cy="943282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3200" b="1" dirty="0">
                <a:latin typeface="Calibri" panose="020F0502020204030204" pitchFamily="34" charset="0"/>
                <a:cs typeface="Arial" panose="020B0604020202020204" pitchFamily="34" charset="0"/>
              </a:rPr>
              <a:t>PERBEDAAN ANTARA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id-ID" sz="28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SUAP, PEMERASAN</a:t>
            </a:r>
            <a:r>
              <a:rPr lang="id-ID" sz="3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DAN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GRATIFIKASI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NUSABALI.com - Tiap Dua Jam PN Bangli Putar Audio Anti Gratifikasi">
            <a:extLst>
              <a:ext uri="{FF2B5EF4-FFF2-40B4-BE49-F238E27FC236}">
                <a16:creationId xmlns:a16="http://schemas.microsoft.com/office/drawing/2014/main" id="{2B2FF554-951C-E83D-56A3-AE8E248C4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4" y="4559809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020141-F134-1F38-5A88-C96D8549B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98" y="963943"/>
            <a:ext cx="2724530" cy="1676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40A969-DE96-000A-A8AD-BFD08262B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35" y="2693908"/>
            <a:ext cx="2781688" cy="1657581"/>
          </a:xfrm>
          <a:prstGeom prst="rect">
            <a:avLst/>
          </a:prstGeom>
        </p:spPr>
      </p:pic>
      <p:sp>
        <p:nvSpPr>
          <p:cNvPr id="21" name="Rounded Rectangle 47">
            <a:extLst>
              <a:ext uri="{FF2B5EF4-FFF2-40B4-BE49-F238E27FC236}">
                <a16:creationId xmlns:a16="http://schemas.microsoft.com/office/drawing/2014/main" id="{39313C70-63F8-37DF-7A32-399C997A35BD}"/>
              </a:ext>
            </a:extLst>
          </p:cNvPr>
          <p:cNvSpPr/>
          <p:nvPr/>
        </p:nvSpPr>
        <p:spPr>
          <a:xfrm>
            <a:off x="3359187" y="1080403"/>
            <a:ext cx="2975020" cy="1333757"/>
          </a:xfrm>
          <a:prstGeom prst="round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rgbClr val="C00000"/>
              </a:gs>
              <a:gs pos="100000">
                <a:srgbClr val="C00000"/>
              </a:gs>
            </a:gsLst>
          </a:gra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Transaksional (pertemuan kehendak pemberi dan penerima)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Umumnya dilakukan secara tertutup</a:t>
            </a:r>
          </a:p>
        </p:txBody>
      </p:sp>
      <p:sp>
        <p:nvSpPr>
          <p:cNvPr id="22" name="Rounded Rectangle 47">
            <a:extLst>
              <a:ext uri="{FF2B5EF4-FFF2-40B4-BE49-F238E27FC236}">
                <a16:creationId xmlns:a16="http://schemas.microsoft.com/office/drawing/2014/main" id="{A9BD4869-F998-3E66-DF8B-6BAC30A51EEF}"/>
              </a:ext>
            </a:extLst>
          </p:cNvPr>
          <p:cNvSpPr/>
          <p:nvPr/>
        </p:nvSpPr>
        <p:spPr>
          <a:xfrm>
            <a:off x="476061" y="1196863"/>
            <a:ext cx="2975020" cy="1333757"/>
          </a:xfrm>
          <a:prstGeom prst="round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rgbClr val="C00000"/>
              </a:gs>
              <a:gs pos="100000">
                <a:srgbClr val="C00000"/>
              </a:gs>
            </a:gsLst>
          </a:gra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Contoh:</a:t>
            </a:r>
          </a:p>
          <a:p>
            <a:pPr algn="just"/>
            <a:r>
              <a:rPr lang="id-ID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Pengusaha menyuap pejabat pemerintah  untuk mendapatkan proyek</a:t>
            </a:r>
          </a:p>
        </p:txBody>
      </p:sp>
      <p:sp>
        <p:nvSpPr>
          <p:cNvPr id="23" name="Rounded Rectangle 47">
            <a:extLst>
              <a:ext uri="{FF2B5EF4-FFF2-40B4-BE49-F238E27FC236}">
                <a16:creationId xmlns:a16="http://schemas.microsoft.com/office/drawing/2014/main" id="{7F1E3849-106C-88F4-BB26-DC1E63C473A9}"/>
              </a:ext>
            </a:extLst>
          </p:cNvPr>
          <p:cNvSpPr/>
          <p:nvPr/>
        </p:nvSpPr>
        <p:spPr>
          <a:xfrm>
            <a:off x="422567" y="2818970"/>
            <a:ext cx="2975020" cy="160053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Contoh:</a:t>
            </a:r>
          </a:p>
          <a:p>
            <a:pPr algn="just"/>
            <a:r>
              <a:rPr lang="id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Pejabat menyalahgunakan kekuasaannya dan </a:t>
            </a:r>
            <a:r>
              <a:rPr lang="id-ID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memaksa</a:t>
            </a:r>
            <a:r>
              <a:rPr lang="id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seseorang memberikan sesuatu atau meminta bayaran diluar aturan </a:t>
            </a:r>
          </a:p>
        </p:txBody>
      </p:sp>
      <p:sp>
        <p:nvSpPr>
          <p:cNvPr id="24" name="Rounded Rectangle 47">
            <a:extLst>
              <a:ext uri="{FF2B5EF4-FFF2-40B4-BE49-F238E27FC236}">
                <a16:creationId xmlns:a16="http://schemas.microsoft.com/office/drawing/2014/main" id="{DA2D8793-ACA2-60C3-5269-0AE986A8520F}"/>
              </a:ext>
            </a:extLst>
          </p:cNvPr>
          <p:cNvSpPr/>
          <p:nvPr/>
        </p:nvSpPr>
        <p:spPr>
          <a:xfrm>
            <a:off x="5802411" y="2803865"/>
            <a:ext cx="2975020" cy="160053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Adanya permintaan sepihak dari pejabat (penerima)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Bersifat memaksa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Penyalahgunaan kekuasaan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d-ID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5" name="Rounded Rectangle 47">
            <a:extLst>
              <a:ext uri="{FF2B5EF4-FFF2-40B4-BE49-F238E27FC236}">
                <a16:creationId xmlns:a16="http://schemas.microsoft.com/office/drawing/2014/main" id="{2898F2D4-C101-9D22-2100-A0C8E82D8B3C}"/>
              </a:ext>
            </a:extLst>
          </p:cNvPr>
          <p:cNvSpPr/>
          <p:nvPr/>
        </p:nvSpPr>
        <p:spPr>
          <a:xfrm>
            <a:off x="3057350" y="4893555"/>
            <a:ext cx="2975020" cy="17680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Berhubungan dengan jabatan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Bersifat Inventif (tanam budi)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Tidak membutuhkan kesepakatan (transaksional)</a:t>
            </a:r>
          </a:p>
        </p:txBody>
      </p:sp>
      <p:sp>
        <p:nvSpPr>
          <p:cNvPr id="26" name="Rounded Rectangle 47">
            <a:extLst>
              <a:ext uri="{FF2B5EF4-FFF2-40B4-BE49-F238E27FC236}">
                <a16:creationId xmlns:a16="http://schemas.microsoft.com/office/drawing/2014/main" id="{61823EDD-4FC3-DFD1-ADDD-0149380F2B26}"/>
              </a:ext>
            </a:extLst>
          </p:cNvPr>
          <p:cNvSpPr/>
          <p:nvPr/>
        </p:nvSpPr>
        <p:spPr>
          <a:xfrm>
            <a:off x="5990553" y="5524788"/>
            <a:ext cx="2975020" cy="129064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Contoh:</a:t>
            </a:r>
          </a:p>
          <a:p>
            <a:pPr algn="just"/>
            <a:r>
              <a:rPr lang="id-ID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Pemberian hadiah atau uang kepada Pejabat sebagai  ucapan terima kasih karena sudah dibantu</a:t>
            </a:r>
          </a:p>
        </p:txBody>
      </p:sp>
    </p:spTree>
    <p:extLst>
      <p:ext uri="{BB962C8B-B14F-4D97-AF65-F5344CB8AC3E}">
        <p14:creationId xmlns:p14="http://schemas.microsoft.com/office/powerpoint/2010/main" val="8196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465180"/>
            <a:ext cx="9144000" cy="701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dirty="0">
                <a:latin typeface="Calibri" charset="0"/>
                <a:ea typeface="Calibri" charset="0"/>
                <a:cs typeface="Calibri" charset="0"/>
              </a:rPr>
              <a:t>KLASIFIKASI </a:t>
            </a:r>
            <a:r>
              <a:rPr lang="id-ID" sz="4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GRATIFIKASI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263268891"/>
              </p:ext>
            </p:extLst>
          </p:nvPr>
        </p:nvGraphicFramePr>
        <p:xfrm>
          <a:off x="677652" y="1484784"/>
          <a:ext cx="77886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24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355977" y="485978"/>
            <a:ext cx="4630505" cy="181827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6888" indent="-301625">
              <a:buFont typeface="+mj-lt"/>
              <a:buAutoNum type="arabicPeriod"/>
            </a:pP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Penerimaan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dalam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bentuk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apa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pun.</a:t>
            </a:r>
          </a:p>
          <a:p>
            <a:pPr marL="496888" indent="-301625">
              <a:buFont typeface="+mj-lt"/>
              <a:buAutoNum type="arabicPeriod"/>
            </a:pP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Diduga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memiliki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keterkaitan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dengan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jabatan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Pegawai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496888" indent="-301625">
              <a:buFont typeface="+mj-lt"/>
              <a:buAutoNum type="arabicPeriod"/>
            </a:pP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Bertentangan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dengan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kewajiban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tugas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Pegawai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</a:t>
            </a:r>
            <a:endParaRPr lang="id-ID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56176" y="37504"/>
            <a:ext cx="2867830" cy="4484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20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Klasifikasi Gratifikasi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7504" y="-79344"/>
            <a:ext cx="4320479" cy="1041756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GRATIFIKASI </a:t>
            </a:r>
          </a:p>
          <a:p>
            <a:r>
              <a:rPr lang="id-ID" sz="28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YANG</a:t>
            </a:r>
            <a:r>
              <a:rPr lang="id-ID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d-ID" sz="28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WAJIB </a:t>
            </a:r>
            <a:r>
              <a:rPr lang="id-ID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DILAPORKAN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11762" y="2376264"/>
            <a:ext cx="6585519" cy="4437112"/>
          </a:xfr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rgbClr val="D2630E"/>
              </a:gs>
              <a:gs pos="100000">
                <a:srgbClr val="A85105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320675" indent="-276225">
              <a:buFont typeface="+mj-lt"/>
              <a:buAutoNum type="arabicPeriod"/>
            </a:pPr>
            <a:r>
              <a:rPr lang="id-ID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Pemberian pelayanan kepada masyarakat</a:t>
            </a:r>
            <a:r>
              <a:rPr lang="id-ID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pPr marL="320675" indent="-276225">
              <a:buFont typeface="+mj-lt"/>
              <a:buAutoNum type="arabicPeriod"/>
            </a:pP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</a:t>
            </a:r>
            <a:r>
              <a:rPr lang="id-ID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roses</a:t>
            </a:r>
            <a:r>
              <a:rPr lang="id-ID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penyusunan program, kegiatan dan/atau anggaran.</a:t>
            </a:r>
          </a:p>
          <a:p>
            <a:pPr marL="320675" indent="-276225">
              <a:buFont typeface="+mj-lt"/>
              <a:buAutoNum type="arabicPeriod"/>
            </a:pPr>
            <a:r>
              <a:rPr lang="id-ID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Proses pemeriksaan, audit, reviu, evaluasi dan/atau pemantauan.</a:t>
            </a:r>
          </a:p>
          <a:p>
            <a:pPr marL="320675" indent="-276225">
              <a:buFont typeface="+mj-lt"/>
              <a:buAutoNum type="arabicPeriod"/>
            </a:pPr>
            <a:r>
              <a:rPr lang="id-ID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Pelaksanaan Perjalanan dinas (di luar penerimaan sah/resmi dari instansi PN).</a:t>
            </a:r>
          </a:p>
          <a:p>
            <a:pPr marL="320675" indent="-276225">
              <a:buFont typeface="+mj-lt"/>
              <a:buAutoNum type="arabicPeriod"/>
            </a:pPr>
            <a:r>
              <a:rPr lang="id-ID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Proses penerimaan/promosi/mutasi pegawai.</a:t>
            </a:r>
          </a:p>
          <a:p>
            <a:pPr marL="320675" indent="-276225">
              <a:buFont typeface="+mj-lt"/>
              <a:buAutoNum type="arabicPeriod"/>
            </a:pP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Pelaksanaan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perjanjian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kerja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sama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/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kontrak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/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kesepakatan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dengan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pihak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lain,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baik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sebelum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selama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maupun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setelah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pelaksanaannya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pPr marL="320675" indent="-276225">
              <a:buFont typeface="+mj-lt"/>
              <a:buAutoNum type="arabicPeriod"/>
            </a:pP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Pelaksanaan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pekerjaan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yang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berhubungan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dengan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jabatannya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dan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yang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berlawanan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dengan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kewajiban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atau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tugasnya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endParaRPr lang="id-ID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1628802"/>
            <a:ext cx="1421904" cy="8327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i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Terkait </a:t>
            </a:r>
            <a:r>
              <a:rPr lang="id-ID" sz="2400" i="1" dirty="0">
                <a:latin typeface="Calibri" charset="0"/>
                <a:ea typeface="Calibri" charset="0"/>
                <a:cs typeface="Calibri" charset="0"/>
              </a:rPr>
              <a:t>dengan:</a:t>
            </a:r>
          </a:p>
        </p:txBody>
      </p:sp>
      <p:cxnSp>
        <p:nvCxnSpPr>
          <p:cNvPr id="3" name="Curved Connector 2"/>
          <p:cNvCxnSpPr>
            <a:stCxn id="6" idx="1"/>
            <a:endCxn id="8" idx="0"/>
          </p:cNvCxnSpPr>
          <p:nvPr/>
        </p:nvCxnSpPr>
        <p:spPr>
          <a:xfrm rot="10800000" flipV="1">
            <a:off x="3842795" y="1395118"/>
            <a:ext cx="513183" cy="233685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8" idx="1"/>
            <a:endCxn id="5" idx="1"/>
          </p:cNvCxnSpPr>
          <p:nvPr/>
        </p:nvCxnSpPr>
        <p:spPr>
          <a:xfrm rot="10800000" flipV="1">
            <a:off x="2411760" y="2045196"/>
            <a:ext cx="720080" cy="2549625"/>
          </a:xfrm>
          <a:prstGeom prst="curvedConnector3">
            <a:avLst>
              <a:gd name="adj1" fmla="val 13174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49486">
            <a:off x="221419" y="1171445"/>
            <a:ext cx="1930717" cy="122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7015">
            <a:off x="228929" y="2730103"/>
            <a:ext cx="1769987" cy="117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2230">
            <a:off x="269398" y="4170286"/>
            <a:ext cx="1834757" cy="122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36" y="5487800"/>
            <a:ext cx="1783784" cy="118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25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28171</TotalTime>
  <Words>2067</Words>
  <Application>Microsoft Office PowerPoint</Application>
  <PresentationFormat>On-screen Show (4:3)</PresentationFormat>
  <Paragraphs>232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Adobe Fan Heiti Std B</vt:lpstr>
      <vt:lpstr>Adobe Kaiti Std R</vt:lpstr>
      <vt:lpstr>Adobe Hebrew</vt:lpstr>
      <vt:lpstr>Arial</vt:lpstr>
      <vt:lpstr>Calibri</vt:lpstr>
      <vt:lpstr>Calibri Light</vt:lpstr>
      <vt:lpstr>Candara</vt:lpstr>
      <vt:lpstr>Comic Sans MS</vt:lpstr>
      <vt:lpstr>Rockwell</vt:lpstr>
      <vt:lpstr>Tw Cen MT</vt:lpstr>
      <vt:lpstr>Wingdings</vt:lpstr>
      <vt:lpstr>Office Theme</vt:lpstr>
      <vt:lpstr>Retrospect</vt:lpstr>
      <vt:lpstr>Droplet</vt:lpstr>
      <vt:lpstr>PowerPoint Presentation</vt:lpstr>
      <vt:lpstr>DASAR HUKUM</vt:lpstr>
      <vt:lpstr>PowerPoint Presentation</vt:lpstr>
      <vt:lpstr>Penjelasan Pasal 12B UU No. 31 Tahun 1999          UU No. 20 Tahun 2001</vt:lpstr>
      <vt:lpstr>PowerPoint Presentation</vt:lpstr>
      <vt:lpstr>PowerPoint Presentation</vt:lpstr>
      <vt:lpstr>PERBEDAAN ANTARA  SUAP, PEMERASAN, DAN GRATIFIKASI</vt:lpstr>
      <vt:lpstr>PowerPoint Presentation</vt:lpstr>
      <vt:lpstr>PowerPoint Presentation</vt:lpstr>
      <vt:lpstr>BENTUK  GRATIFIKASI YANG WAJIB DILAPORKAN</vt:lpstr>
      <vt:lpstr>BENTUK  GRATIFIKASI YANG WAJIB DILAPORKAN</vt:lpstr>
      <vt:lpstr>PowerPoint Presentation</vt:lpstr>
      <vt:lpstr>BENTUK  GRATIFIKASI YANG TIDAK WAJIB DILAPORKAN</vt:lpstr>
      <vt:lpstr>BENTUK  GRATIFIKASI YANG TIDAK WAJIB DILAPORKAN</vt:lpstr>
      <vt:lpstr>PowerPoint Presentation</vt:lpstr>
      <vt:lpstr>PowerPoint Presentation</vt:lpstr>
      <vt:lpstr>PowerPoint Presentation</vt:lpstr>
      <vt:lpstr>PERLAKUAN TERHADAP BENDA GRATIFIKASI YANG DITERIMA</vt:lpstr>
      <vt:lpstr>MEKANISME PELAPORAN GRATIFIKASI</vt:lpstr>
      <vt:lpstr>PELAPORAN GRATIFIKASI</vt:lpstr>
      <vt:lpstr>DOKUMENTASI BENDA GRATIFIKASI</vt:lpstr>
      <vt:lpstr>MEDIA PELAPORAN</vt:lpstr>
      <vt:lpstr>TINDAK LANJUT PELAPORAN GRATIFIKASI</vt:lpstr>
      <vt:lpstr>PowerPoint Presentation</vt:lpstr>
      <vt:lpstr>Kewajiban dan larangan PNS  (Berdasarkan PP 94/2021 tentang Disiplin PNS)</vt:lpstr>
      <vt:lpstr>Kewajiban dan larangan PNS  (Berdasarkan PP 94/2021 tentang Disiplin PNS)</vt:lpstr>
      <vt:lpstr>Kewajiban dan larangan PNS  (Berdasarkan PP 94/2021 tentang Disiplin PNS)</vt:lpstr>
      <vt:lpstr>Kewajiban dan larangan PNS  (Berdasarkan PP 94/2021 tentang Disiplin PNS)</vt:lpstr>
      <vt:lpstr>.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Rahendro;Yan</dc:creator>
  <cp:lastModifiedBy>inapurmini@gmail.com</cp:lastModifiedBy>
  <cp:revision>444</cp:revision>
  <cp:lastPrinted>2022-12-27T01:00:22Z</cp:lastPrinted>
  <dcterms:created xsi:type="dcterms:W3CDTF">2014-05-19T04:51:38Z</dcterms:created>
  <dcterms:modified xsi:type="dcterms:W3CDTF">2023-05-30T01:13:50Z</dcterms:modified>
</cp:coreProperties>
</file>