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8" r:id="rId13"/>
    <p:sldId id="269" r:id="rId14"/>
    <p:sldId id="270" r:id="rId15"/>
    <p:sldId id="265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75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003CB-E0DD-4462-AB98-ED04D44337BC}" type="datetimeFigureOut">
              <a:rPr lang="en-US" smtClean="0"/>
              <a:t>2/13/2022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9DA9F9DD-5340-4C98-8C7C-75B0403DC8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0315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003CB-E0DD-4462-AB98-ED04D44337BC}" type="datetimeFigureOut">
              <a:rPr lang="en-US" smtClean="0"/>
              <a:t>2/13/2022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DA9F9DD-5340-4C98-8C7C-75B0403DC8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3680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003CB-E0DD-4462-AB98-ED04D44337BC}" type="datetimeFigureOut">
              <a:rPr lang="en-US" smtClean="0"/>
              <a:t>2/13/2022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DA9F9DD-5340-4C98-8C7C-75B0403DC801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582556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003CB-E0DD-4462-AB98-ED04D44337BC}" type="datetimeFigureOut">
              <a:rPr lang="en-US" smtClean="0"/>
              <a:t>2/13/2022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DA9F9DD-5340-4C98-8C7C-75B0403DC8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5613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003CB-E0DD-4462-AB98-ED04D44337BC}" type="datetimeFigureOut">
              <a:rPr lang="en-US" smtClean="0"/>
              <a:t>2/13/2022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DA9F9DD-5340-4C98-8C7C-75B0403DC801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412301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003CB-E0DD-4462-AB98-ED04D44337BC}" type="datetimeFigureOut">
              <a:rPr lang="en-US" smtClean="0"/>
              <a:t>2/13/2022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DA9F9DD-5340-4C98-8C7C-75B0403DC8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68523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003CB-E0DD-4462-AB98-ED04D44337BC}" type="datetimeFigureOut">
              <a:rPr lang="en-US" smtClean="0"/>
              <a:t>2/13/2022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9F9DD-5340-4C98-8C7C-75B0403DC8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1636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003CB-E0DD-4462-AB98-ED04D44337BC}" type="datetimeFigureOut">
              <a:rPr lang="en-US" smtClean="0"/>
              <a:t>2/13/2022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9F9DD-5340-4C98-8C7C-75B0403DC8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2294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003CB-E0DD-4462-AB98-ED04D44337BC}" type="datetimeFigureOut">
              <a:rPr lang="en-US" smtClean="0"/>
              <a:t>2/13/2022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9F9DD-5340-4C98-8C7C-75B0403DC8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28776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003CB-E0DD-4462-AB98-ED04D44337BC}" type="datetimeFigureOut">
              <a:rPr lang="en-US" smtClean="0"/>
              <a:t>2/13/2022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DA9F9DD-5340-4C98-8C7C-75B0403DC8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4817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003CB-E0DD-4462-AB98-ED04D44337BC}" type="datetimeFigureOut">
              <a:rPr lang="en-US" smtClean="0"/>
              <a:t>2/13/2022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9DA9F9DD-5340-4C98-8C7C-75B0403DC8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2788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003CB-E0DD-4462-AB98-ED04D44337BC}" type="datetimeFigureOut">
              <a:rPr lang="en-US" smtClean="0"/>
              <a:t>2/13/2022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9DA9F9DD-5340-4C98-8C7C-75B0403DC8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5501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003CB-E0DD-4462-AB98-ED04D44337BC}" type="datetimeFigureOut">
              <a:rPr lang="en-US" smtClean="0"/>
              <a:t>2/13/2022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9F9DD-5340-4C98-8C7C-75B0403DC8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6116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003CB-E0DD-4462-AB98-ED04D44337BC}" type="datetimeFigureOut">
              <a:rPr lang="en-US" smtClean="0"/>
              <a:t>2/13/2022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9F9DD-5340-4C98-8C7C-75B0403DC8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3883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003CB-E0DD-4462-AB98-ED04D44337BC}" type="datetimeFigureOut">
              <a:rPr lang="en-US" smtClean="0"/>
              <a:t>2/13/2022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9F9DD-5340-4C98-8C7C-75B0403DC8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15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003CB-E0DD-4462-AB98-ED04D44337BC}" type="datetimeFigureOut">
              <a:rPr lang="en-US" smtClean="0"/>
              <a:t>2/13/2022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DA9F9DD-5340-4C98-8C7C-75B0403DC8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359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2003CB-E0DD-4462-AB98-ED04D44337BC}" type="datetimeFigureOut">
              <a:rPr lang="en-US" smtClean="0"/>
              <a:t>2/13/2022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9DA9F9DD-5340-4C98-8C7C-75B0403DC8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3446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71650" y="257175"/>
            <a:ext cx="9101138" cy="3157538"/>
          </a:xfrm>
        </p:spPr>
        <p:txBody>
          <a:bodyPr>
            <a:normAutofit fontScale="90000"/>
          </a:bodyPr>
          <a:lstStyle/>
          <a:p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sz="4000" b="1" dirty="0" smtClean="0"/>
              <a:t>SOSIALISASI</a:t>
            </a:r>
            <a:br>
              <a:rPr lang="en-US" sz="4000" b="1" dirty="0" smtClean="0"/>
            </a:br>
            <a:r>
              <a:rPr lang="en-US" sz="4000" b="1" dirty="0" smtClean="0"/>
              <a:t>BUDAYA ANTI KORUPSI</a:t>
            </a:r>
            <a:br>
              <a:rPr lang="en-US" sz="4000" b="1" dirty="0" smtClean="0"/>
            </a:br>
            <a:r>
              <a:rPr lang="en-US" sz="4000" b="1" dirty="0" smtClean="0"/>
              <a:t>DALAM PENGELOLAAN KEUANGAN DESA</a:t>
            </a:r>
            <a:br>
              <a:rPr lang="en-US" sz="4000" b="1" dirty="0" smtClean="0"/>
            </a:br>
            <a:endParaRPr lang="en-US" sz="4000" b="1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1771650" y="3743325"/>
            <a:ext cx="9101138" cy="2457450"/>
          </a:xfrm>
        </p:spPr>
        <p:txBody>
          <a:bodyPr>
            <a:normAutofit fontScale="25000" lnSpcReduction="20000"/>
          </a:bodyPr>
          <a:lstStyle/>
          <a:p>
            <a:r>
              <a:rPr lang="en-US" sz="6000" b="1" dirty="0" err="1" smtClean="0">
                <a:latin typeface="Adobe Fangsong Std R" panose="02020400000000000000" pitchFamily="18" charset="-128"/>
                <a:ea typeface="Adobe Fangsong Std R" panose="02020400000000000000" pitchFamily="18" charset="-128"/>
              </a:rPr>
              <a:t>Disampaikan</a:t>
            </a:r>
            <a:r>
              <a:rPr lang="en-US" sz="6000" b="1" dirty="0" smtClean="0">
                <a:latin typeface="Adobe Fangsong Std R" panose="02020400000000000000" pitchFamily="18" charset="-128"/>
                <a:ea typeface="Adobe Fangsong Std R" panose="02020400000000000000" pitchFamily="18" charset="-128"/>
              </a:rPr>
              <a:t> </a:t>
            </a:r>
            <a:r>
              <a:rPr lang="en-US" sz="6000" b="1" dirty="0" err="1" smtClean="0">
                <a:latin typeface="Adobe Fangsong Std R" panose="02020400000000000000" pitchFamily="18" charset="-128"/>
                <a:ea typeface="Adobe Fangsong Std R" panose="02020400000000000000" pitchFamily="18" charset="-128"/>
              </a:rPr>
              <a:t>dalam</a:t>
            </a:r>
            <a:r>
              <a:rPr lang="en-US" sz="6000" b="1" dirty="0" smtClean="0">
                <a:latin typeface="Adobe Fangsong Std R" panose="02020400000000000000" pitchFamily="18" charset="-128"/>
                <a:ea typeface="Adobe Fangsong Std R" panose="02020400000000000000" pitchFamily="18" charset="-128"/>
              </a:rPr>
              <a:t> </a:t>
            </a:r>
            <a:r>
              <a:rPr lang="en-US" sz="6000" b="1" dirty="0" err="1" smtClean="0">
                <a:latin typeface="Adobe Fangsong Std R" panose="02020400000000000000" pitchFamily="18" charset="-128"/>
                <a:ea typeface="Adobe Fangsong Std R" panose="02020400000000000000" pitchFamily="18" charset="-128"/>
              </a:rPr>
              <a:t>rangka</a:t>
            </a:r>
            <a:r>
              <a:rPr lang="en-US" sz="6000" b="1" dirty="0" smtClean="0">
                <a:latin typeface="Adobe Fangsong Std R" panose="02020400000000000000" pitchFamily="18" charset="-128"/>
                <a:ea typeface="Adobe Fangsong Std R" panose="02020400000000000000" pitchFamily="18" charset="-128"/>
              </a:rPr>
              <a:t> :</a:t>
            </a:r>
          </a:p>
          <a:p>
            <a:r>
              <a:rPr lang="en-US" sz="6400" b="1" dirty="0" err="1" smtClean="0">
                <a:solidFill>
                  <a:srgbClr val="0070C0"/>
                </a:solidFill>
                <a:latin typeface="Adobe Fangsong Std R" panose="02020400000000000000" pitchFamily="18" charset="-128"/>
                <a:ea typeface="Adobe Fangsong Std R" panose="02020400000000000000" pitchFamily="18" charset="-128"/>
              </a:rPr>
              <a:t>Sosialisasi</a:t>
            </a:r>
            <a:r>
              <a:rPr lang="en-US" sz="6400" b="1" dirty="0" smtClean="0">
                <a:solidFill>
                  <a:srgbClr val="0070C0"/>
                </a:solidFill>
                <a:latin typeface="Adobe Fangsong Std R" panose="02020400000000000000" pitchFamily="18" charset="-128"/>
                <a:ea typeface="Adobe Fangsong Std R" panose="02020400000000000000" pitchFamily="18" charset="-128"/>
              </a:rPr>
              <a:t> </a:t>
            </a:r>
            <a:r>
              <a:rPr lang="en-US" sz="6400" b="1" dirty="0" err="1" smtClean="0">
                <a:solidFill>
                  <a:srgbClr val="0070C0"/>
                </a:solidFill>
                <a:latin typeface="Adobe Fangsong Std R" panose="02020400000000000000" pitchFamily="18" charset="-128"/>
                <a:ea typeface="Adobe Fangsong Std R" panose="02020400000000000000" pitchFamily="18" charset="-128"/>
              </a:rPr>
              <a:t>Penyelenggaraan</a:t>
            </a:r>
            <a:r>
              <a:rPr lang="en-US" sz="6400" b="1" dirty="0" smtClean="0">
                <a:solidFill>
                  <a:srgbClr val="0070C0"/>
                </a:solidFill>
                <a:latin typeface="Adobe Fangsong Std R" panose="02020400000000000000" pitchFamily="18" charset="-128"/>
                <a:ea typeface="Adobe Fangsong Std R" panose="02020400000000000000" pitchFamily="18" charset="-128"/>
              </a:rPr>
              <a:t> </a:t>
            </a:r>
            <a:r>
              <a:rPr lang="en-US" sz="6400" b="1" dirty="0" err="1" smtClean="0">
                <a:solidFill>
                  <a:srgbClr val="0070C0"/>
                </a:solidFill>
                <a:latin typeface="Adobe Fangsong Std R" panose="02020400000000000000" pitchFamily="18" charset="-128"/>
                <a:ea typeface="Adobe Fangsong Std R" panose="02020400000000000000" pitchFamily="18" charset="-128"/>
              </a:rPr>
              <a:t>Pemerintahan</a:t>
            </a:r>
            <a:r>
              <a:rPr lang="en-US" sz="6400" b="1" dirty="0" smtClean="0">
                <a:solidFill>
                  <a:srgbClr val="0070C0"/>
                </a:solidFill>
                <a:latin typeface="Adobe Fangsong Std R" panose="02020400000000000000" pitchFamily="18" charset="-128"/>
                <a:ea typeface="Adobe Fangsong Std R" panose="02020400000000000000" pitchFamily="18" charset="-128"/>
              </a:rPr>
              <a:t> </a:t>
            </a:r>
            <a:r>
              <a:rPr lang="en-US" sz="6400" b="1" dirty="0" err="1" smtClean="0">
                <a:solidFill>
                  <a:srgbClr val="0070C0"/>
                </a:solidFill>
                <a:latin typeface="Adobe Fangsong Std R" panose="02020400000000000000" pitchFamily="18" charset="-128"/>
                <a:ea typeface="Adobe Fangsong Std R" panose="02020400000000000000" pitchFamily="18" charset="-128"/>
              </a:rPr>
              <a:t>Desa</a:t>
            </a:r>
            <a:r>
              <a:rPr lang="en-US" sz="6400" b="1" dirty="0" smtClean="0">
                <a:solidFill>
                  <a:srgbClr val="0070C0"/>
                </a:solidFill>
                <a:latin typeface="Adobe Fangsong Std R" panose="02020400000000000000" pitchFamily="18" charset="-128"/>
                <a:ea typeface="Adobe Fangsong Std R" panose="02020400000000000000" pitchFamily="18" charset="-128"/>
              </a:rPr>
              <a:t> </a:t>
            </a:r>
            <a:r>
              <a:rPr lang="en-US" sz="6400" b="1" dirty="0" err="1" smtClean="0">
                <a:solidFill>
                  <a:srgbClr val="0070C0"/>
                </a:solidFill>
                <a:latin typeface="Adobe Fangsong Std R" panose="02020400000000000000" pitchFamily="18" charset="-128"/>
                <a:ea typeface="Adobe Fangsong Std R" panose="02020400000000000000" pitchFamily="18" charset="-128"/>
              </a:rPr>
              <a:t>dan</a:t>
            </a:r>
            <a:r>
              <a:rPr lang="en-US" sz="6400" b="1" dirty="0" smtClean="0">
                <a:solidFill>
                  <a:srgbClr val="0070C0"/>
                </a:solidFill>
                <a:latin typeface="Adobe Fangsong Std R" panose="02020400000000000000" pitchFamily="18" charset="-128"/>
                <a:ea typeface="Adobe Fangsong Std R" panose="02020400000000000000" pitchFamily="18" charset="-128"/>
              </a:rPr>
              <a:t> </a:t>
            </a:r>
            <a:r>
              <a:rPr lang="en-US" sz="6400" b="1" dirty="0" err="1" smtClean="0">
                <a:solidFill>
                  <a:srgbClr val="0070C0"/>
                </a:solidFill>
                <a:latin typeface="Adobe Fangsong Std R" panose="02020400000000000000" pitchFamily="18" charset="-128"/>
                <a:ea typeface="Adobe Fangsong Std R" panose="02020400000000000000" pitchFamily="18" charset="-128"/>
              </a:rPr>
              <a:t>Budaya</a:t>
            </a:r>
            <a:r>
              <a:rPr lang="en-US" sz="6400" b="1" dirty="0" smtClean="0">
                <a:solidFill>
                  <a:srgbClr val="0070C0"/>
                </a:solidFill>
                <a:latin typeface="Adobe Fangsong Std R" panose="02020400000000000000" pitchFamily="18" charset="-128"/>
                <a:ea typeface="Adobe Fangsong Std R" panose="02020400000000000000" pitchFamily="18" charset="-128"/>
              </a:rPr>
              <a:t> Anti </a:t>
            </a:r>
            <a:r>
              <a:rPr lang="en-US" sz="6400" b="1" dirty="0" err="1" smtClean="0">
                <a:solidFill>
                  <a:srgbClr val="0070C0"/>
                </a:solidFill>
                <a:latin typeface="Adobe Fangsong Std R" panose="02020400000000000000" pitchFamily="18" charset="-128"/>
                <a:ea typeface="Adobe Fangsong Std R" panose="02020400000000000000" pitchFamily="18" charset="-128"/>
              </a:rPr>
              <a:t>Korupsi</a:t>
            </a:r>
            <a:r>
              <a:rPr lang="en-US" sz="6400" b="1" dirty="0" smtClean="0">
                <a:solidFill>
                  <a:srgbClr val="0070C0"/>
                </a:solidFill>
                <a:latin typeface="Adobe Fangsong Std R" panose="02020400000000000000" pitchFamily="18" charset="-128"/>
                <a:ea typeface="Adobe Fangsong Std R" panose="02020400000000000000" pitchFamily="18" charset="-128"/>
              </a:rPr>
              <a:t> </a:t>
            </a:r>
            <a:r>
              <a:rPr lang="en-US" sz="6400" b="1" dirty="0" err="1" smtClean="0">
                <a:solidFill>
                  <a:srgbClr val="0070C0"/>
                </a:solidFill>
                <a:latin typeface="Adobe Fangsong Std R" panose="02020400000000000000" pitchFamily="18" charset="-128"/>
                <a:ea typeface="Adobe Fangsong Std R" panose="02020400000000000000" pitchFamily="18" charset="-128"/>
              </a:rPr>
              <a:t>dalam</a:t>
            </a:r>
            <a:r>
              <a:rPr lang="en-US" sz="6400" b="1" dirty="0" smtClean="0">
                <a:solidFill>
                  <a:srgbClr val="0070C0"/>
                </a:solidFill>
                <a:latin typeface="Adobe Fangsong Std R" panose="02020400000000000000" pitchFamily="18" charset="-128"/>
                <a:ea typeface="Adobe Fangsong Std R" panose="02020400000000000000" pitchFamily="18" charset="-128"/>
              </a:rPr>
              <a:t> </a:t>
            </a:r>
            <a:r>
              <a:rPr lang="en-US" sz="6400" b="1" dirty="0" err="1" smtClean="0">
                <a:solidFill>
                  <a:srgbClr val="0070C0"/>
                </a:solidFill>
                <a:latin typeface="Adobe Fangsong Std R" panose="02020400000000000000" pitchFamily="18" charset="-128"/>
                <a:ea typeface="Adobe Fangsong Std R" panose="02020400000000000000" pitchFamily="18" charset="-128"/>
              </a:rPr>
              <a:t>Pengelolaan</a:t>
            </a:r>
            <a:r>
              <a:rPr lang="en-US" sz="6400" b="1" dirty="0" smtClean="0">
                <a:solidFill>
                  <a:srgbClr val="0070C0"/>
                </a:solidFill>
                <a:latin typeface="Adobe Fangsong Std R" panose="02020400000000000000" pitchFamily="18" charset="-128"/>
                <a:ea typeface="Adobe Fangsong Std R" panose="02020400000000000000" pitchFamily="18" charset="-128"/>
              </a:rPr>
              <a:t> </a:t>
            </a:r>
            <a:r>
              <a:rPr lang="en-US" sz="6400" b="1" dirty="0" err="1" smtClean="0">
                <a:solidFill>
                  <a:srgbClr val="0070C0"/>
                </a:solidFill>
                <a:latin typeface="Adobe Fangsong Std R" panose="02020400000000000000" pitchFamily="18" charset="-128"/>
                <a:ea typeface="Adobe Fangsong Std R" panose="02020400000000000000" pitchFamily="18" charset="-128"/>
              </a:rPr>
              <a:t>Keuangan</a:t>
            </a:r>
            <a:r>
              <a:rPr lang="en-US" sz="6400" b="1" dirty="0" smtClean="0">
                <a:solidFill>
                  <a:srgbClr val="0070C0"/>
                </a:solidFill>
                <a:latin typeface="Adobe Fangsong Std R" panose="02020400000000000000" pitchFamily="18" charset="-128"/>
                <a:ea typeface="Adobe Fangsong Std R" panose="02020400000000000000" pitchFamily="18" charset="-128"/>
              </a:rPr>
              <a:t> </a:t>
            </a:r>
            <a:r>
              <a:rPr lang="en-US" sz="6400" b="1" dirty="0" err="1" smtClean="0">
                <a:solidFill>
                  <a:srgbClr val="0070C0"/>
                </a:solidFill>
                <a:latin typeface="Adobe Fangsong Std R" panose="02020400000000000000" pitchFamily="18" charset="-128"/>
                <a:ea typeface="Adobe Fangsong Std R" panose="02020400000000000000" pitchFamily="18" charset="-128"/>
              </a:rPr>
              <a:t>Desa</a:t>
            </a:r>
            <a:r>
              <a:rPr lang="en-US" sz="6400" b="1" dirty="0" smtClean="0">
                <a:solidFill>
                  <a:srgbClr val="0070C0"/>
                </a:solidFill>
                <a:latin typeface="Adobe Fangsong Std R" panose="02020400000000000000" pitchFamily="18" charset="-128"/>
                <a:ea typeface="Adobe Fangsong Std R" panose="02020400000000000000" pitchFamily="18" charset="-128"/>
              </a:rPr>
              <a:t> </a:t>
            </a:r>
            <a:r>
              <a:rPr lang="en-US" sz="6400" b="1" dirty="0" err="1" smtClean="0">
                <a:solidFill>
                  <a:srgbClr val="0070C0"/>
                </a:solidFill>
                <a:latin typeface="Adobe Fangsong Std R" panose="02020400000000000000" pitchFamily="18" charset="-128"/>
                <a:ea typeface="Adobe Fangsong Std R" panose="02020400000000000000" pitchFamily="18" charset="-128"/>
              </a:rPr>
              <a:t>bagi</a:t>
            </a:r>
            <a:r>
              <a:rPr lang="en-US" sz="6400" b="1" dirty="0" smtClean="0">
                <a:solidFill>
                  <a:srgbClr val="0070C0"/>
                </a:solidFill>
                <a:latin typeface="Adobe Fangsong Std R" panose="02020400000000000000" pitchFamily="18" charset="-128"/>
                <a:ea typeface="Adobe Fangsong Std R" panose="02020400000000000000" pitchFamily="18" charset="-128"/>
              </a:rPr>
              <a:t> </a:t>
            </a:r>
            <a:r>
              <a:rPr lang="en-US" sz="6400" b="1" dirty="0" err="1" smtClean="0">
                <a:solidFill>
                  <a:srgbClr val="0070C0"/>
                </a:solidFill>
                <a:latin typeface="Adobe Fangsong Std R" panose="02020400000000000000" pitchFamily="18" charset="-128"/>
                <a:ea typeface="Adobe Fangsong Std R" panose="02020400000000000000" pitchFamily="18" charset="-128"/>
              </a:rPr>
              <a:t>Kuwu</a:t>
            </a:r>
            <a:r>
              <a:rPr lang="en-US" sz="6400" b="1" dirty="0" smtClean="0">
                <a:solidFill>
                  <a:srgbClr val="0070C0"/>
                </a:solidFill>
                <a:latin typeface="Adobe Fangsong Std R" panose="02020400000000000000" pitchFamily="18" charset="-128"/>
                <a:ea typeface="Adobe Fangsong Std R" panose="02020400000000000000" pitchFamily="18" charset="-128"/>
              </a:rPr>
              <a:t> </a:t>
            </a:r>
            <a:r>
              <a:rPr lang="en-US" sz="6400" b="1" dirty="0" err="1" smtClean="0">
                <a:solidFill>
                  <a:srgbClr val="0070C0"/>
                </a:solidFill>
                <a:latin typeface="Adobe Fangsong Std R" panose="02020400000000000000" pitchFamily="18" charset="-128"/>
                <a:ea typeface="Adobe Fangsong Std R" panose="02020400000000000000" pitchFamily="18" charset="-128"/>
              </a:rPr>
              <a:t>Terpilih</a:t>
            </a:r>
            <a:r>
              <a:rPr lang="en-US" sz="6400" b="1" dirty="0" smtClean="0">
                <a:solidFill>
                  <a:srgbClr val="0070C0"/>
                </a:solidFill>
                <a:latin typeface="Adobe Fangsong Std R" panose="02020400000000000000" pitchFamily="18" charset="-128"/>
                <a:ea typeface="Adobe Fangsong Std R" panose="02020400000000000000" pitchFamily="18" charset="-128"/>
              </a:rPr>
              <a:t> </a:t>
            </a:r>
            <a:r>
              <a:rPr lang="en-US" sz="6400" b="1" dirty="0" err="1" smtClean="0">
                <a:solidFill>
                  <a:srgbClr val="0070C0"/>
                </a:solidFill>
                <a:latin typeface="Adobe Fangsong Std R" panose="02020400000000000000" pitchFamily="18" charset="-128"/>
                <a:ea typeface="Adobe Fangsong Std R" panose="02020400000000000000" pitchFamily="18" charset="-128"/>
              </a:rPr>
              <a:t>dalam</a:t>
            </a:r>
            <a:r>
              <a:rPr lang="en-US" sz="6400" b="1" dirty="0" smtClean="0">
                <a:solidFill>
                  <a:srgbClr val="0070C0"/>
                </a:solidFill>
                <a:latin typeface="Adobe Fangsong Std R" panose="02020400000000000000" pitchFamily="18" charset="-128"/>
                <a:ea typeface="Adobe Fangsong Std R" panose="02020400000000000000" pitchFamily="18" charset="-128"/>
              </a:rPr>
              <a:t> </a:t>
            </a:r>
            <a:r>
              <a:rPr lang="en-US" sz="6400" b="1" dirty="0" err="1" smtClean="0">
                <a:solidFill>
                  <a:srgbClr val="0070C0"/>
                </a:solidFill>
                <a:latin typeface="Adobe Fangsong Std R" panose="02020400000000000000" pitchFamily="18" charset="-128"/>
                <a:ea typeface="Adobe Fangsong Std R" panose="02020400000000000000" pitchFamily="18" charset="-128"/>
              </a:rPr>
              <a:t>Pilkades</a:t>
            </a:r>
            <a:r>
              <a:rPr lang="en-US" sz="6400" b="1" dirty="0" smtClean="0">
                <a:solidFill>
                  <a:srgbClr val="0070C0"/>
                </a:solidFill>
                <a:latin typeface="Adobe Fangsong Std R" panose="02020400000000000000" pitchFamily="18" charset="-128"/>
                <a:ea typeface="Adobe Fangsong Std R" panose="02020400000000000000" pitchFamily="18" charset="-128"/>
              </a:rPr>
              <a:t> </a:t>
            </a:r>
            <a:r>
              <a:rPr lang="en-US" sz="6400" b="1" dirty="0" err="1" smtClean="0">
                <a:solidFill>
                  <a:srgbClr val="0070C0"/>
                </a:solidFill>
                <a:latin typeface="Adobe Fangsong Std R" panose="02020400000000000000" pitchFamily="18" charset="-128"/>
                <a:ea typeface="Adobe Fangsong Std R" panose="02020400000000000000" pitchFamily="18" charset="-128"/>
              </a:rPr>
              <a:t>Serentak</a:t>
            </a:r>
            <a:r>
              <a:rPr lang="en-US" sz="6400" b="1" dirty="0" smtClean="0">
                <a:solidFill>
                  <a:srgbClr val="0070C0"/>
                </a:solidFill>
                <a:latin typeface="Adobe Fangsong Std R" panose="02020400000000000000" pitchFamily="18" charset="-128"/>
                <a:ea typeface="Adobe Fangsong Std R" panose="02020400000000000000" pitchFamily="18" charset="-128"/>
              </a:rPr>
              <a:t> Tingkat </a:t>
            </a:r>
            <a:r>
              <a:rPr lang="en-US" sz="6400" b="1" dirty="0" err="1" smtClean="0">
                <a:solidFill>
                  <a:srgbClr val="0070C0"/>
                </a:solidFill>
                <a:latin typeface="Adobe Fangsong Std R" panose="02020400000000000000" pitchFamily="18" charset="-128"/>
                <a:ea typeface="Adobe Fangsong Std R" panose="02020400000000000000" pitchFamily="18" charset="-128"/>
              </a:rPr>
              <a:t>Kabupaten</a:t>
            </a:r>
            <a:r>
              <a:rPr lang="en-US" sz="6400" b="1" dirty="0" smtClean="0">
                <a:solidFill>
                  <a:srgbClr val="0070C0"/>
                </a:solidFill>
                <a:latin typeface="Adobe Fangsong Std R" panose="02020400000000000000" pitchFamily="18" charset="-128"/>
                <a:ea typeface="Adobe Fangsong Std R" panose="02020400000000000000" pitchFamily="18" charset="-128"/>
              </a:rPr>
              <a:t> Cirebon </a:t>
            </a:r>
            <a:r>
              <a:rPr lang="en-US" sz="6400" b="1" dirty="0" err="1" smtClean="0">
                <a:solidFill>
                  <a:srgbClr val="0070C0"/>
                </a:solidFill>
                <a:latin typeface="Adobe Fangsong Std R" panose="02020400000000000000" pitchFamily="18" charset="-128"/>
                <a:ea typeface="Adobe Fangsong Std R" panose="02020400000000000000" pitchFamily="18" charset="-128"/>
              </a:rPr>
              <a:t>Tahun</a:t>
            </a:r>
            <a:r>
              <a:rPr lang="en-US" sz="6400" b="1" dirty="0" smtClean="0">
                <a:solidFill>
                  <a:srgbClr val="0070C0"/>
                </a:solidFill>
                <a:latin typeface="Adobe Fangsong Std R" panose="02020400000000000000" pitchFamily="18" charset="-128"/>
                <a:ea typeface="Adobe Fangsong Std R" panose="02020400000000000000" pitchFamily="18" charset="-128"/>
              </a:rPr>
              <a:t> 2021.</a:t>
            </a:r>
          </a:p>
          <a:p>
            <a:endParaRPr lang="en-US" b="1" dirty="0" smtClean="0">
              <a:latin typeface="Arial Narrow" panose="020B0606020202030204" pitchFamily="34" charset="0"/>
            </a:endParaRPr>
          </a:p>
          <a:p>
            <a:r>
              <a:rPr lang="en-US" sz="7200" b="1" dirty="0" err="1">
                <a:latin typeface="Arial Narrow" panose="020B0606020202030204" pitchFamily="34" charset="0"/>
              </a:rPr>
              <a:t>O</a:t>
            </a:r>
            <a:r>
              <a:rPr lang="en-US" sz="7200" b="1" dirty="0" err="1" smtClean="0">
                <a:latin typeface="Arial Narrow" panose="020B0606020202030204" pitchFamily="34" charset="0"/>
              </a:rPr>
              <a:t>leh</a:t>
            </a:r>
            <a:r>
              <a:rPr lang="en-US" sz="7200" b="1" dirty="0" smtClean="0">
                <a:latin typeface="Arial Narrow" panose="020B0606020202030204" pitchFamily="34" charset="0"/>
              </a:rPr>
              <a:t> :</a:t>
            </a:r>
          </a:p>
          <a:p>
            <a:r>
              <a:rPr lang="en-US" sz="7200" b="1" dirty="0" smtClean="0">
                <a:latin typeface="Arial Narrow" panose="020B0606020202030204" pitchFamily="34" charset="0"/>
              </a:rPr>
              <a:t>Ina </a:t>
            </a:r>
            <a:r>
              <a:rPr lang="en-US" sz="7200" b="1" dirty="0" err="1" smtClean="0">
                <a:latin typeface="Arial Narrow" panose="020B0606020202030204" pitchFamily="34" charset="0"/>
              </a:rPr>
              <a:t>Purmini</a:t>
            </a:r>
            <a:r>
              <a:rPr lang="en-US" sz="7200" b="1" dirty="0" smtClean="0">
                <a:latin typeface="Arial Narrow" panose="020B0606020202030204" pitchFamily="34" charset="0"/>
              </a:rPr>
              <a:t>, Rina </a:t>
            </a:r>
            <a:r>
              <a:rPr lang="en-US" sz="7200" b="1" dirty="0" err="1" smtClean="0">
                <a:latin typeface="Arial Narrow" panose="020B0606020202030204" pitchFamily="34" charset="0"/>
              </a:rPr>
              <a:t>Inayati</a:t>
            </a:r>
            <a:r>
              <a:rPr lang="en-US" sz="7200" b="1" dirty="0" smtClean="0">
                <a:latin typeface="Arial Narrow" panose="020B0606020202030204" pitchFamily="34" charset="0"/>
              </a:rPr>
              <a:t>, </a:t>
            </a:r>
            <a:r>
              <a:rPr lang="en-US" sz="7200" b="1" dirty="0" err="1" smtClean="0">
                <a:latin typeface="Arial Narrow" panose="020B0606020202030204" pitchFamily="34" charset="0"/>
              </a:rPr>
              <a:t>Winarso</a:t>
            </a:r>
            <a:r>
              <a:rPr lang="en-US" sz="7200" b="1" dirty="0" smtClean="0">
                <a:latin typeface="Arial Narrow" panose="020B0606020202030204" pitchFamily="34" charset="0"/>
              </a:rPr>
              <a:t> (Tim </a:t>
            </a:r>
            <a:r>
              <a:rPr lang="en-US" sz="7200" b="1" dirty="0" err="1">
                <a:latin typeface="Arial Narrow" panose="020B0606020202030204" pitchFamily="34" charset="0"/>
              </a:rPr>
              <a:t>Penyuluh</a:t>
            </a:r>
            <a:r>
              <a:rPr lang="en-US" sz="7200" b="1" dirty="0">
                <a:latin typeface="Arial Narrow" panose="020B0606020202030204" pitchFamily="34" charset="0"/>
              </a:rPr>
              <a:t> Anti </a:t>
            </a:r>
            <a:r>
              <a:rPr lang="en-US" sz="7200" b="1" dirty="0" err="1">
                <a:latin typeface="Arial Narrow" panose="020B0606020202030204" pitchFamily="34" charset="0"/>
              </a:rPr>
              <a:t>Korupsi</a:t>
            </a:r>
            <a:r>
              <a:rPr lang="en-US" sz="7200" b="1" dirty="0">
                <a:latin typeface="Arial Narrow" panose="020B0606020202030204" pitchFamily="34" charset="0"/>
              </a:rPr>
              <a:t> </a:t>
            </a:r>
            <a:r>
              <a:rPr lang="en-US" sz="7200" b="1" dirty="0" err="1">
                <a:latin typeface="Arial Narrow" panose="020B0606020202030204" pitchFamily="34" charset="0"/>
              </a:rPr>
              <a:t>Bersertifikat</a:t>
            </a:r>
            <a:r>
              <a:rPr lang="en-US" sz="7200" b="1" dirty="0">
                <a:latin typeface="Arial Narrow" panose="020B0606020202030204" pitchFamily="34" charset="0"/>
              </a:rPr>
              <a:t> LSP-KPK </a:t>
            </a:r>
            <a:r>
              <a:rPr lang="en-US" sz="7200" b="1" dirty="0" smtClean="0">
                <a:latin typeface="Arial Narrow" panose="020B0606020202030204" pitchFamily="34" charset="0"/>
              </a:rPr>
              <a:t>RI)</a:t>
            </a:r>
          </a:p>
          <a:p>
            <a:r>
              <a:rPr lang="en-US" sz="7200" b="1" dirty="0" err="1" smtClean="0">
                <a:latin typeface="Arial Narrow" panose="020B0606020202030204" pitchFamily="34" charset="0"/>
              </a:rPr>
              <a:t>Rabu</a:t>
            </a:r>
            <a:r>
              <a:rPr lang="en-US" sz="7200" b="1" dirty="0" smtClean="0">
                <a:latin typeface="Arial Narrow" panose="020B0606020202030204" pitchFamily="34" charset="0"/>
              </a:rPr>
              <a:t>, 16 </a:t>
            </a:r>
            <a:r>
              <a:rPr lang="en-US" sz="7200" b="1" dirty="0" err="1" smtClean="0">
                <a:latin typeface="Arial Narrow" panose="020B0606020202030204" pitchFamily="34" charset="0"/>
              </a:rPr>
              <a:t>Februari</a:t>
            </a:r>
            <a:r>
              <a:rPr lang="en-US" sz="7200" b="1" dirty="0" smtClean="0">
                <a:latin typeface="Arial Narrow" panose="020B0606020202030204" pitchFamily="34" charset="0"/>
              </a:rPr>
              <a:t> 2022</a:t>
            </a:r>
          </a:p>
          <a:p>
            <a:endParaRPr lang="en-US" sz="6200" b="1" dirty="0">
              <a:latin typeface="Arial Narrow" panose="020B0606020202030204" pitchFamily="34" charset="0"/>
            </a:endParaRPr>
          </a:p>
          <a:p>
            <a:endParaRPr lang="en-US" b="1" dirty="0" smtClean="0">
              <a:latin typeface="Arial Narrow" panose="020B0606020202030204" pitchFamily="34" charset="0"/>
            </a:endParaRPr>
          </a:p>
          <a:p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94073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633190"/>
          </a:xfrm>
        </p:spPr>
        <p:txBody>
          <a:bodyPr>
            <a:normAutofit fontScale="90000"/>
          </a:bodyPr>
          <a:lstStyle/>
          <a:p>
            <a:r>
              <a:rPr lang="en-US" b="1" dirty="0" err="1"/>
              <a:t>Teori</a:t>
            </a:r>
            <a:r>
              <a:rPr lang="en-US" b="1" dirty="0"/>
              <a:t> </a:t>
            </a:r>
            <a:r>
              <a:rPr lang="en-US" b="1" dirty="0" err="1"/>
              <a:t>korupsi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471613"/>
            <a:ext cx="8915400" cy="443960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/>
              <a:t>Jack </a:t>
            </a:r>
            <a:r>
              <a:rPr lang="en-US" sz="2000" b="1" dirty="0" err="1"/>
              <a:t>Bologne</a:t>
            </a:r>
            <a:r>
              <a:rPr lang="en-US" sz="2000" b="1" dirty="0"/>
              <a:t>, </a:t>
            </a:r>
            <a:r>
              <a:rPr lang="en-US" sz="2000" b="1" dirty="0" err="1"/>
              <a:t>sering</a:t>
            </a:r>
            <a:r>
              <a:rPr lang="en-US" sz="2000" b="1" dirty="0"/>
              <a:t> </a:t>
            </a:r>
            <a:r>
              <a:rPr lang="en-US" sz="2000" b="1" dirty="0" err="1"/>
              <a:t>disebut</a:t>
            </a:r>
            <a:r>
              <a:rPr lang="en-US" sz="2000" b="1" dirty="0"/>
              <a:t> </a:t>
            </a:r>
            <a:r>
              <a:rPr lang="en-US" sz="2000" b="1" dirty="0" err="1"/>
              <a:t>sebagai</a:t>
            </a:r>
            <a:r>
              <a:rPr lang="en-US" sz="2000" b="1" dirty="0"/>
              <a:t> GONE Theory. </a:t>
            </a:r>
          </a:p>
          <a:p>
            <a:pPr marL="0" indent="0">
              <a:buNone/>
            </a:pPr>
            <a:r>
              <a:rPr lang="en-US" sz="2000" b="1" dirty="0"/>
              <a:t>GONE = GREED + OPPORTUNITY + NEED + </a:t>
            </a:r>
            <a:r>
              <a:rPr lang="en-US" sz="2000" b="1" dirty="0" smtClean="0"/>
              <a:t>EXPOSE</a:t>
            </a:r>
          </a:p>
          <a:p>
            <a:pPr marL="0" indent="0">
              <a:buNone/>
            </a:pPr>
            <a:r>
              <a:rPr lang="en-US" sz="2000" b="1" dirty="0" err="1" smtClean="0"/>
              <a:t>Dikatakan</a:t>
            </a:r>
            <a:r>
              <a:rPr lang="en-US" sz="2000" b="1" dirty="0"/>
              <a:t>, </a:t>
            </a:r>
            <a:r>
              <a:rPr lang="en-US" sz="2000" b="1" dirty="0" err="1"/>
              <a:t>bahwa</a:t>
            </a:r>
            <a:r>
              <a:rPr lang="en-US" sz="2000" b="1" dirty="0"/>
              <a:t> </a:t>
            </a:r>
            <a:r>
              <a:rPr lang="en-US" sz="2000" b="1" dirty="0" err="1"/>
              <a:t>faktor-faktor</a:t>
            </a:r>
            <a:r>
              <a:rPr lang="en-US" sz="2000" b="1" dirty="0"/>
              <a:t> yang </a:t>
            </a:r>
            <a:r>
              <a:rPr lang="en-US" sz="2000" b="1" dirty="0" err="1"/>
              <a:t>menyebabkan</a:t>
            </a:r>
            <a:r>
              <a:rPr lang="en-US" sz="2000" b="1" dirty="0"/>
              <a:t> </a:t>
            </a:r>
            <a:r>
              <a:rPr lang="en-US" sz="2000" b="1" dirty="0" err="1"/>
              <a:t>terjadinya</a:t>
            </a:r>
            <a:r>
              <a:rPr lang="en-US" sz="2000" b="1" dirty="0"/>
              <a:t> </a:t>
            </a:r>
            <a:r>
              <a:rPr lang="en-US" sz="2000" b="1" dirty="0" err="1"/>
              <a:t>korupsi</a:t>
            </a:r>
            <a:r>
              <a:rPr lang="en-US" sz="2000" b="1" dirty="0"/>
              <a:t> </a:t>
            </a:r>
            <a:r>
              <a:rPr lang="en-US" sz="2000" b="1" dirty="0" err="1"/>
              <a:t>adalah</a:t>
            </a:r>
            <a:r>
              <a:rPr lang="en-US" sz="2000" b="1" dirty="0"/>
              <a:t> </a:t>
            </a:r>
            <a:r>
              <a:rPr lang="en-US" sz="2000" b="1" dirty="0" smtClean="0"/>
              <a:t>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b="1" dirty="0" err="1" smtClean="0"/>
              <a:t>keserakahan</a:t>
            </a:r>
            <a:r>
              <a:rPr lang="en-US" sz="2000" b="1" dirty="0" smtClean="0"/>
              <a:t> </a:t>
            </a:r>
            <a:r>
              <a:rPr lang="en-US" sz="2000" b="1" dirty="0"/>
              <a:t>(greed), </a:t>
            </a:r>
            <a:endParaRPr lang="en-US" sz="2000" b="1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sz="2000" b="1" dirty="0" err="1" smtClean="0"/>
              <a:t>kesempatan</a:t>
            </a:r>
            <a:r>
              <a:rPr lang="en-US" sz="2000" b="1" dirty="0" smtClean="0"/>
              <a:t> </a:t>
            </a:r>
            <a:r>
              <a:rPr lang="en-US" sz="2000" b="1" dirty="0"/>
              <a:t>(opportunity</a:t>
            </a:r>
            <a:r>
              <a:rPr lang="en-US" sz="2000" b="1" dirty="0" smtClean="0"/>
              <a:t>),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b="1" dirty="0" err="1" smtClean="0"/>
              <a:t>kebutuhan</a:t>
            </a:r>
            <a:r>
              <a:rPr lang="en-US" sz="2000" b="1" dirty="0" smtClean="0"/>
              <a:t> </a:t>
            </a:r>
            <a:r>
              <a:rPr lang="en-US" sz="2000" b="1" dirty="0"/>
              <a:t>(needs), </a:t>
            </a:r>
            <a:r>
              <a:rPr lang="en-US" sz="2000" b="1" dirty="0" err="1"/>
              <a:t>dan</a:t>
            </a:r>
            <a:r>
              <a:rPr lang="en-US" sz="2000" b="1" dirty="0"/>
              <a:t> </a:t>
            </a:r>
            <a:endParaRPr lang="en-US" sz="2000" b="1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sz="2000" b="1" dirty="0" err="1" smtClean="0"/>
              <a:t>pengungkapan</a:t>
            </a:r>
            <a:r>
              <a:rPr lang="en-US" sz="2000" b="1" dirty="0" smtClean="0"/>
              <a:t> </a:t>
            </a:r>
            <a:r>
              <a:rPr lang="en-US" sz="2000" b="1" dirty="0"/>
              <a:t>(expose). </a:t>
            </a:r>
          </a:p>
          <a:p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243079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576040"/>
          </a:xfrm>
        </p:spPr>
        <p:txBody>
          <a:bodyPr>
            <a:noAutofit/>
          </a:bodyPr>
          <a:lstStyle/>
          <a:p>
            <a:r>
              <a:rPr lang="en-US" sz="3200" b="1" dirty="0" err="1" smtClean="0"/>
              <a:t>Dampak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korupsi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443038"/>
            <a:ext cx="8915400" cy="4468184"/>
          </a:xfrm>
        </p:spPr>
        <p:txBody>
          <a:bodyPr>
            <a:normAutofit/>
          </a:bodyPr>
          <a:lstStyle/>
          <a:p>
            <a:r>
              <a:rPr lang="en-US" sz="2400" b="1" dirty="0" err="1" smtClean="0"/>
              <a:t>Merenggut</a:t>
            </a:r>
            <a:r>
              <a:rPr lang="en-US" sz="2400" b="1" dirty="0" smtClean="0"/>
              <a:t> </a:t>
            </a:r>
            <a:r>
              <a:rPr lang="en-US" sz="2400" b="1" dirty="0" err="1"/>
              <a:t>Kemakmuran</a:t>
            </a:r>
            <a:r>
              <a:rPr lang="en-US" sz="2400" b="1" dirty="0"/>
              <a:t> </a:t>
            </a:r>
            <a:r>
              <a:rPr lang="en-US" sz="2400" b="1" dirty="0" err="1"/>
              <a:t>dan</a:t>
            </a:r>
            <a:r>
              <a:rPr lang="en-US" sz="2400" b="1" dirty="0"/>
              <a:t> </a:t>
            </a:r>
            <a:r>
              <a:rPr lang="en-US" sz="2400" b="1" dirty="0" err="1" smtClean="0"/>
              <a:t>Kesejahteraan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masyarakat</a:t>
            </a:r>
            <a:r>
              <a:rPr lang="en-US" sz="2400" b="1" dirty="0" smtClean="0"/>
              <a:t> :</a:t>
            </a:r>
          </a:p>
          <a:p>
            <a:r>
              <a:rPr lang="en-US" sz="2400" b="1" dirty="0" err="1"/>
              <a:t>pendapatan</a:t>
            </a:r>
            <a:r>
              <a:rPr lang="en-US" sz="2400" b="1" dirty="0"/>
              <a:t> per </a:t>
            </a:r>
            <a:r>
              <a:rPr lang="en-US" sz="2400" b="1" dirty="0" err="1" smtClean="0"/>
              <a:t>kapita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rendah</a:t>
            </a:r>
            <a:r>
              <a:rPr lang="en-US" sz="2400" b="1" dirty="0" smtClean="0"/>
              <a:t> (</a:t>
            </a:r>
            <a:r>
              <a:rPr lang="en-US" sz="2400" b="1" dirty="0" err="1" smtClean="0"/>
              <a:t>angka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kemiskinan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tinggi</a:t>
            </a:r>
            <a:r>
              <a:rPr lang="en-US" sz="2400" b="1" dirty="0" smtClean="0"/>
              <a:t>);</a:t>
            </a:r>
          </a:p>
          <a:p>
            <a:r>
              <a:rPr lang="en-US" sz="2400" b="1" dirty="0"/>
              <a:t>Tingkat </a:t>
            </a:r>
            <a:r>
              <a:rPr lang="en-US" sz="2400" b="1" dirty="0" err="1"/>
              <a:t>pengangguran</a:t>
            </a:r>
            <a:r>
              <a:rPr lang="en-US" sz="2400" b="1" dirty="0"/>
              <a:t> yang </a:t>
            </a:r>
            <a:r>
              <a:rPr lang="en-US" sz="2400" b="1" dirty="0" err="1"/>
              <a:t>masih</a:t>
            </a:r>
            <a:r>
              <a:rPr lang="en-US" sz="2400" b="1" dirty="0"/>
              <a:t> </a:t>
            </a:r>
            <a:r>
              <a:rPr lang="en-US" sz="2400" b="1" dirty="0" err="1"/>
              <a:t>tinggi</a:t>
            </a:r>
            <a:r>
              <a:rPr lang="en-US" sz="2400" b="1" dirty="0" smtClean="0"/>
              <a:t>:</a:t>
            </a:r>
          </a:p>
          <a:p>
            <a:r>
              <a:rPr lang="en-US" sz="2400" b="1" dirty="0"/>
              <a:t>Tingkat </a:t>
            </a:r>
            <a:r>
              <a:rPr lang="en-US" sz="2400" b="1" dirty="0" err="1"/>
              <a:t>pendidikan</a:t>
            </a:r>
            <a:r>
              <a:rPr lang="en-US" sz="2400" b="1" dirty="0"/>
              <a:t> yang </a:t>
            </a:r>
            <a:r>
              <a:rPr lang="en-US" sz="2400" b="1" dirty="0" err="1" smtClean="0"/>
              <a:t>rendah</a:t>
            </a:r>
            <a:endParaRPr lang="en-US" sz="2400" b="1" dirty="0" smtClean="0"/>
          </a:p>
          <a:p>
            <a:r>
              <a:rPr lang="en-US" sz="2400" b="1" dirty="0" err="1"/>
              <a:t>Angka</a:t>
            </a:r>
            <a:r>
              <a:rPr lang="en-US" sz="2400" b="1" dirty="0"/>
              <a:t> </a:t>
            </a:r>
            <a:r>
              <a:rPr lang="en-US" sz="2400" b="1" dirty="0" err="1"/>
              <a:t>mortalitas</a:t>
            </a:r>
            <a:r>
              <a:rPr lang="en-US" sz="2400" b="1" dirty="0"/>
              <a:t> </a:t>
            </a:r>
            <a:r>
              <a:rPr lang="en-US" sz="2400" b="1" dirty="0" err="1"/>
              <a:t>ibu</a:t>
            </a:r>
            <a:r>
              <a:rPr lang="en-US" sz="2400" b="1" dirty="0"/>
              <a:t> </a:t>
            </a:r>
            <a:r>
              <a:rPr lang="en-US" sz="2400" b="1" dirty="0" err="1"/>
              <a:t>hamil</a:t>
            </a:r>
            <a:r>
              <a:rPr lang="en-US" sz="2400" b="1" dirty="0"/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36173256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90353"/>
          </a:xfrm>
        </p:spPr>
        <p:txBody>
          <a:bodyPr>
            <a:normAutofit/>
          </a:bodyPr>
          <a:lstStyle/>
          <a:p>
            <a:r>
              <a:rPr lang="en-US" sz="2800" b="1" dirty="0" err="1"/>
              <a:t>Pengelompokkan</a:t>
            </a:r>
            <a:r>
              <a:rPr lang="en-US" sz="2800" b="1" dirty="0"/>
              <a:t> </a:t>
            </a:r>
            <a:r>
              <a:rPr lang="en-US" sz="2800" b="1" dirty="0" err="1"/>
              <a:t>Tindak</a:t>
            </a:r>
            <a:r>
              <a:rPr lang="en-US" sz="2800" b="1" dirty="0"/>
              <a:t> </a:t>
            </a:r>
            <a:r>
              <a:rPr lang="en-US" sz="2800" b="1" dirty="0" err="1"/>
              <a:t>Pidana</a:t>
            </a:r>
            <a:r>
              <a:rPr lang="en-US" sz="2800" b="1" dirty="0"/>
              <a:t> </a:t>
            </a:r>
            <a:r>
              <a:rPr lang="en-US" sz="2800" b="1" dirty="0" err="1"/>
              <a:t>Korupsi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414463"/>
            <a:ext cx="8915400" cy="4857750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err="1" smtClean="0"/>
              <a:t>Tindak</a:t>
            </a:r>
            <a:r>
              <a:rPr lang="en-US" b="1" dirty="0" smtClean="0"/>
              <a:t> </a:t>
            </a:r>
            <a:r>
              <a:rPr lang="en-US" b="1" dirty="0" err="1"/>
              <a:t>pidana</a:t>
            </a:r>
            <a:r>
              <a:rPr lang="en-US" b="1" dirty="0"/>
              <a:t> </a:t>
            </a:r>
            <a:r>
              <a:rPr lang="en-US" b="1" dirty="0" err="1"/>
              <a:t>korupsi</a:t>
            </a:r>
            <a:r>
              <a:rPr lang="en-US" b="1" dirty="0"/>
              <a:t> </a:t>
            </a:r>
            <a:r>
              <a:rPr lang="en-US" b="1" dirty="0" err="1"/>
              <a:t>memang</a:t>
            </a:r>
            <a:r>
              <a:rPr lang="en-US" b="1" dirty="0"/>
              <a:t> </a:t>
            </a:r>
            <a:r>
              <a:rPr lang="en-US" b="1" dirty="0" err="1"/>
              <a:t>sangat</a:t>
            </a:r>
            <a:r>
              <a:rPr lang="en-US" b="1" dirty="0"/>
              <a:t> </a:t>
            </a:r>
            <a:r>
              <a:rPr lang="en-US" b="1" dirty="0" err="1" smtClean="0"/>
              <a:t>beragam</a:t>
            </a:r>
            <a:r>
              <a:rPr lang="en-US" b="1" dirty="0" smtClean="0"/>
              <a:t>, </a:t>
            </a:r>
            <a:r>
              <a:rPr lang="en-US" b="1" dirty="0" err="1" smtClean="0"/>
              <a:t>baik</a:t>
            </a:r>
            <a:r>
              <a:rPr lang="en-US" b="1" dirty="0" smtClean="0"/>
              <a:t> </a:t>
            </a:r>
            <a:r>
              <a:rPr lang="en-US" b="1" dirty="0"/>
              <a:t>yang </a:t>
            </a:r>
            <a:r>
              <a:rPr lang="en-US" b="1" dirty="0" err="1"/>
              <a:t>termasuk</a:t>
            </a:r>
            <a:r>
              <a:rPr lang="en-US" b="1" dirty="0"/>
              <a:t> </a:t>
            </a:r>
            <a:r>
              <a:rPr lang="en-US" b="1" dirty="0" err="1"/>
              <a:t>korupsi</a:t>
            </a:r>
            <a:r>
              <a:rPr lang="en-US" b="1" dirty="0"/>
              <a:t> </a:t>
            </a:r>
            <a:r>
              <a:rPr lang="en-US" b="1" dirty="0" err="1"/>
              <a:t>kecil</a:t>
            </a:r>
            <a:r>
              <a:rPr lang="en-US" b="1" dirty="0"/>
              <a:t> </a:t>
            </a:r>
            <a:r>
              <a:rPr lang="en-US" b="1" dirty="0" err="1"/>
              <a:t>atau</a:t>
            </a:r>
            <a:r>
              <a:rPr lang="en-US" b="1" dirty="0"/>
              <a:t> petty corruption </a:t>
            </a:r>
            <a:r>
              <a:rPr lang="en-US" b="1" dirty="0" err="1"/>
              <a:t>hingga</a:t>
            </a:r>
            <a:r>
              <a:rPr lang="en-US" b="1" dirty="0"/>
              <a:t> </a:t>
            </a:r>
            <a:r>
              <a:rPr lang="en-US" b="1" dirty="0" err="1"/>
              <a:t>korupsi</a:t>
            </a:r>
            <a:r>
              <a:rPr lang="en-US" b="1" dirty="0"/>
              <a:t> </a:t>
            </a:r>
            <a:r>
              <a:rPr lang="en-US" b="1" dirty="0" err="1"/>
              <a:t>kelas</a:t>
            </a:r>
            <a:r>
              <a:rPr lang="en-US" b="1" dirty="0"/>
              <a:t> </a:t>
            </a:r>
            <a:r>
              <a:rPr lang="en-US" b="1" dirty="0" err="1"/>
              <a:t>kakap</a:t>
            </a:r>
            <a:r>
              <a:rPr lang="en-US" b="1" dirty="0"/>
              <a:t> (grand corruption). </a:t>
            </a:r>
            <a:endParaRPr lang="en-US" b="1" dirty="0" smtClean="0"/>
          </a:p>
          <a:p>
            <a:r>
              <a:rPr lang="en-US" b="1" dirty="0" err="1" smtClean="0"/>
              <a:t>Berdasarkan</a:t>
            </a:r>
            <a:r>
              <a:rPr lang="en-US" b="1" dirty="0" smtClean="0"/>
              <a:t> </a:t>
            </a:r>
            <a:r>
              <a:rPr lang="en-US" b="1" dirty="0"/>
              <a:t>UU </a:t>
            </a:r>
            <a:r>
              <a:rPr lang="en-US" b="1" dirty="0" err="1"/>
              <a:t>Nomor</a:t>
            </a:r>
            <a:r>
              <a:rPr lang="en-US" b="1" dirty="0"/>
              <a:t> 31 </a:t>
            </a:r>
            <a:r>
              <a:rPr lang="en-US" b="1" dirty="0" err="1"/>
              <a:t>Tahun</a:t>
            </a:r>
            <a:r>
              <a:rPr lang="en-US" b="1" dirty="0"/>
              <a:t> 1999, </a:t>
            </a:r>
            <a:r>
              <a:rPr lang="en-US" b="1" dirty="0" err="1"/>
              <a:t>mulanya</a:t>
            </a:r>
            <a:r>
              <a:rPr lang="en-US" b="1" dirty="0"/>
              <a:t> </a:t>
            </a:r>
            <a:r>
              <a:rPr lang="en-US" b="1" dirty="0" err="1"/>
              <a:t>korupsi</a:t>
            </a:r>
            <a:r>
              <a:rPr lang="en-US" b="1" dirty="0"/>
              <a:t> </a:t>
            </a:r>
            <a:r>
              <a:rPr lang="en-US" b="1" dirty="0" err="1"/>
              <a:t>dikelompokkan</a:t>
            </a:r>
            <a:r>
              <a:rPr lang="en-US" b="1" dirty="0"/>
              <a:t> </a:t>
            </a:r>
            <a:r>
              <a:rPr lang="en-US" b="1" dirty="0" err="1"/>
              <a:t>menjadi</a:t>
            </a:r>
            <a:r>
              <a:rPr lang="en-US" b="1" dirty="0"/>
              <a:t> 30 </a:t>
            </a:r>
            <a:r>
              <a:rPr lang="en-US" b="1" dirty="0" err="1" smtClean="0"/>
              <a:t>jenis</a:t>
            </a:r>
            <a:r>
              <a:rPr lang="en-US" b="1" dirty="0" smtClean="0"/>
              <a:t> :</a:t>
            </a:r>
          </a:p>
          <a:p>
            <a:r>
              <a:rPr lang="en-US" b="1" dirty="0" smtClean="0"/>
              <a:t>1</a:t>
            </a:r>
            <a:r>
              <a:rPr lang="en-US" b="1" dirty="0"/>
              <a:t>. </a:t>
            </a:r>
            <a:r>
              <a:rPr lang="en-US" b="1" dirty="0" err="1">
                <a:solidFill>
                  <a:srgbClr val="0070C0"/>
                </a:solidFill>
              </a:rPr>
              <a:t>Menyuap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pegawai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negeri</a:t>
            </a:r>
            <a:r>
              <a:rPr lang="en-US" b="1" dirty="0">
                <a:solidFill>
                  <a:srgbClr val="0070C0"/>
                </a:solidFill>
              </a:rPr>
              <a:t>; </a:t>
            </a:r>
            <a:endParaRPr lang="en-US" b="1" dirty="0" smtClean="0">
              <a:solidFill>
                <a:srgbClr val="0070C0"/>
              </a:solidFill>
            </a:endParaRPr>
          </a:p>
          <a:p>
            <a:r>
              <a:rPr lang="en-US" b="1" dirty="0" smtClean="0"/>
              <a:t>2</a:t>
            </a:r>
            <a:r>
              <a:rPr lang="en-US" b="1" dirty="0"/>
              <a:t>. </a:t>
            </a:r>
            <a:r>
              <a:rPr lang="en-US" b="1" dirty="0" err="1">
                <a:solidFill>
                  <a:srgbClr val="0070C0"/>
                </a:solidFill>
              </a:rPr>
              <a:t>Memberi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hadiah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kepada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pegawai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negeri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karena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jabatannya</a:t>
            </a:r>
            <a:r>
              <a:rPr lang="en-US" b="1" dirty="0">
                <a:solidFill>
                  <a:srgbClr val="0070C0"/>
                </a:solidFill>
              </a:rPr>
              <a:t>; </a:t>
            </a:r>
            <a:endParaRPr lang="en-US" b="1" dirty="0" smtClean="0">
              <a:solidFill>
                <a:srgbClr val="0070C0"/>
              </a:solidFill>
            </a:endParaRPr>
          </a:p>
          <a:p>
            <a:r>
              <a:rPr lang="en-US" b="1" dirty="0" smtClean="0"/>
              <a:t>3</a:t>
            </a:r>
            <a:r>
              <a:rPr lang="en-US" b="1" dirty="0"/>
              <a:t>. </a:t>
            </a:r>
            <a:r>
              <a:rPr lang="en-US" b="1" dirty="0" err="1">
                <a:solidFill>
                  <a:srgbClr val="0070C0"/>
                </a:solidFill>
              </a:rPr>
              <a:t>Pegawai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negeri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menerima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suap</a:t>
            </a:r>
            <a:r>
              <a:rPr lang="en-US" b="1" dirty="0">
                <a:solidFill>
                  <a:srgbClr val="0070C0"/>
                </a:solidFill>
              </a:rPr>
              <a:t>; </a:t>
            </a:r>
            <a:endParaRPr lang="en-US" b="1" dirty="0" smtClean="0">
              <a:solidFill>
                <a:srgbClr val="0070C0"/>
              </a:solidFill>
            </a:endParaRPr>
          </a:p>
          <a:p>
            <a:r>
              <a:rPr lang="en-US" b="1" dirty="0" smtClean="0">
                <a:solidFill>
                  <a:srgbClr val="0070C0"/>
                </a:solidFill>
              </a:rPr>
              <a:t>4</a:t>
            </a:r>
            <a:r>
              <a:rPr lang="en-US" b="1" dirty="0">
                <a:solidFill>
                  <a:srgbClr val="0070C0"/>
                </a:solidFill>
              </a:rPr>
              <a:t>. </a:t>
            </a:r>
            <a:r>
              <a:rPr lang="en-US" b="1" dirty="0" err="1">
                <a:solidFill>
                  <a:srgbClr val="0070C0"/>
                </a:solidFill>
              </a:rPr>
              <a:t>Pegawai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negeri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menerima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hadiah</a:t>
            </a:r>
            <a:r>
              <a:rPr lang="en-US" b="1" dirty="0">
                <a:solidFill>
                  <a:srgbClr val="0070C0"/>
                </a:solidFill>
              </a:rPr>
              <a:t> yang </a:t>
            </a:r>
            <a:r>
              <a:rPr lang="en-US" b="1" dirty="0" err="1">
                <a:solidFill>
                  <a:srgbClr val="0070C0"/>
                </a:solidFill>
              </a:rPr>
              <a:t>berhubungan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dengan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jabatannya</a:t>
            </a:r>
            <a:r>
              <a:rPr lang="en-US" b="1" dirty="0">
                <a:solidFill>
                  <a:srgbClr val="0070C0"/>
                </a:solidFill>
              </a:rPr>
              <a:t>; </a:t>
            </a:r>
            <a:endParaRPr lang="en-US" b="1" dirty="0" smtClean="0">
              <a:solidFill>
                <a:srgbClr val="0070C0"/>
              </a:solidFill>
            </a:endParaRPr>
          </a:p>
          <a:p>
            <a:r>
              <a:rPr lang="en-US" b="1" dirty="0" smtClean="0">
                <a:solidFill>
                  <a:srgbClr val="0070C0"/>
                </a:solidFill>
              </a:rPr>
              <a:t>5</a:t>
            </a:r>
            <a:r>
              <a:rPr lang="en-US" b="1" dirty="0">
                <a:solidFill>
                  <a:srgbClr val="0070C0"/>
                </a:solidFill>
              </a:rPr>
              <a:t>. </a:t>
            </a:r>
            <a:r>
              <a:rPr lang="en-US" b="1" dirty="0" err="1">
                <a:solidFill>
                  <a:srgbClr val="0070C0"/>
                </a:solidFill>
              </a:rPr>
              <a:t>Menyuap</a:t>
            </a:r>
            <a:r>
              <a:rPr lang="en-US" b="1" dirty="0">
                <a:solidFill>
                  <a:srgbClr val="0070C0"/>
                </a:solidFill>
              </a:rPr>
              <a:t> hakim; </a:t>
            </a:r>
            <a:endParaRPr lang="en-US" b="1" dirty="0" smtClean="0">
              <a:solidFill>
                <a:srgbClr val="0070C0"/>
              </a:solidFill>
            </a:endParaRPr>
          </a:p>
          <a:p>
            <a:r>
              <a:rPr lang="en-US" b="1" dirty="0" smtClean="0">
                <a:solidFill>
                  <a:srgbClr val="0070C0"/>
                </a:solidFill>
              </a:rPr>
              <a:t>6</a:t>
            </a:r>
            <a:r>
              <a:rPr lang="en-US" b="1" dirty="0">
                <a:solidFill>
                  <a:srgbClr val="0070C0"/>
                </a:solidFill>
              </a:rPr>
              <a:t>. </a:t>
            </a:r>
            <a:r>
              <a:rPr lang="en-US" b="1" dirty="0" err="1">
                <a:solidFill>
                  <a:srgbClr val="0070C0"/>
                </a:solidFill>
              </a:rPr>
              <a:t>Menyuap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advokat</a:t>
            </a:r>
            <a:r>
              <a:rPr lang="en-US" b="1" dirty="0">
                <a:solidFill>
                  <a:srgbClr val="0070C0"/>
                </a:solidFill>
              </a:rPr>
              <a:t>; </a:t>
            </a:r>
            <a:endParaRPr lang="en-US" b="1" dirty="0" smtClean="0">
              <a:solidFill>
                <a:srgbClr val="0070C0"/>
              </a:solidFill>
            </a:endParaRPr>
          </a:p>
          <a:p>
            <a:r>
              <a:rPr lang="en-US" b="1" dirty="0" smtClean="0"/>
              <a:t>7</a:t>
            </a:r>
            <a:r>
              <a:rPr lang="en-US" b="1" dirty="0"/>
              <a:t>. Hakim </a:t>
            </a:r>
            <a:r>
              <a:rPr lang="en-US" b="1" dirty="0" err="1"/>
              <a:t>dan</a:t>
            </a:r>
            <a:r>
              <a:rPr lang="en-US" b="1" dirty="0"/>
              <a:t> </a:t>
            </a:r>
            <a:r>
              <a:rPr lang="en-US" b="1" dirty="0" err="1"/>
              <a:t>advokat</a:t>
            </a:r>
            <a:r>
              <a:rPr lang="en-US" b="1" dirty="0"/>
              <a:t> </a:t>
            </a:r>
            <a:r>
              <a:rPr lang="en-US" b="1" dirty="0" err="1"/>
              <a:t>menerima</a:t>
            </a:r>
            <a:r>
              <a:rPr lang="en-US" b="1" dirty="0"/>
              <a:t> </a:t>
            </a:r>
            <a:r>
              <a:rPr lang="en-US" b="1" dirty="0" err="1"/>
              <a:t>suap</a:t>
            </a:r>
            <a:r>
              <a:rPr lang="en-US" b="1" dirty="0"/>
              <a:t>; </a:t>
            </a:r>
            <a:endParaRPr lang="en-US" b="1" dirty="0" smtClean="0"/>
          </a:p>
          <a:p>
            <a:r>
              <a:rPr lang="en-US" b="1" dirty="0" smtClean="0"/>
              <a:t>8</a:t>
            </a:r>
            <a:r>
              <a:rPr lang="en-US" b="1" dirty="0"/>
              <a:t>. Hakim </a:t>
            </a:r>
            <a:r>
              <a:rPr lang="en-US" b="1" dirty="0" err="1"/>
              <a:t>menerima</a:t>
            </a:r>
            <a:r>
              <a:rPr lang="en-US" b="1" dirty="0"/>
              <a:t> </a:t>
            </a:r>
            <a:r>
              <a:rPr lang="en-US" b="1" dirty="0" err="1"/>
              <a:t>suap</a:t>
            </a:r>
            <a:r>
              <a:rPr lang="en-US" b="1" dirty="0"/>
              <a:t>; </a:t>
            </a:r>
            <a:endParaRPr lang="en-US" b="1" dirty="0" smtClean="0"/>
          </a:p>
          <a:p>
            <a:r>
              <a:rPr lang="en-US" b="1" dirty="0" smtClean="0"/>
              <a:t>9</a:t>
            </a:r>
            <a:r>
              <a:rPr lang="en-US" b="1" dirty="0"/>
              <a:t>. </a:t>
            </a:r>
            <a:r>
              <a:rPr lang="en-US" b="1" dirty="0" err="1"/>
              <a:t>Advokat</a:t>
            </a:r>
            <a:r>
              <a:rPr lang="en-US" b="1" dirty="0"/>
              <a:t> </a:t>
            </a:r>
            <a:r>
              <a:rPr lang="en-US" b="1" dirty="0" err="1"/>
              <a:t>menerima</a:t>
            </a:r>
            <a:r>
              <a:rPr lang="en-US" b="1" dirty="0"/>
              <a:t> </a:t>
            </a:r>
            <a:r>
              <a:rPr lang="en-US" b="1" dirty="0" err="1"/>
              <a:t>suap</a:t>
            </a:r>
            <a:r>
              <a:rPr lang="en-US" b="1" dirty="0"/>
              <a:t>; </a:t>
            </a:r>
            <a:endParaRPr lang="en-US" b="1" dirty="0" smtClean="0"/>
          </a:p>
          <a:p>
            <a:r>
              <a:rPr lang="en-US" b="1" dirty="0" smtClean="0"/>
              <a:t>10</a:t>
            </a:r>
            <a:r>
              <a:rPr lang="en-US" b="1" dirty="0"/>
              <a:t>. </a:t>
            </a:r>
            <a:r>
              <a:rPr lang="en-US" b="1" dirty="0" err="1">
                <a:solidFill>
                  <a:srgbClr val="0070C0"/>
                </a:solidFill>
              </a:rPr>
              <a:t>Pegawai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negeri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menggelapkan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uang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atau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membiarkan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penggelapan</a:t>
            </a:r>
            <a:r>
              <a:rPr lang="en-US" b="1" dirty="0">
                <a:solidFill>
                  <a:srgbClr val="0070C0"/>
                </a:solidFill>
              </a:rPr>
              <a:t>; </a:t>
            </a:r>
          </a:p>
        </p:txBody>
      </p:sp>
    </p:spTree>
    <p:extLst>
      <p:ext uri="{BB962C8B-B14F-4D97-AF65-F5344CB8AC3E}">
        <p14:creationId xmlns:p14="http://schemas.microsoft.com/office/powerpoint/2010/main" val="30058636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33203"/>
          </a:xfrm>
        </p:spPr>
        <p:txBody>
          <a:bodyPr>
            <a:normAutofit fontScale="90000"/>
          </a:bodyPr>
          <a:lstStyle/>
          <a:p>
            <a:r>
              <a:rPr lang="en-US" b="1" dirty="0" err="1"/>
              <a:t>Pengelompokkan</a:t>
            </a:r>
            <a:r>
              <a:rPr lang="en-US" b="1" dirty="0"/>
              <a:t> </a:t>
            </a:r>
            <a:r>
              <a:rPr lang="en-US" b="1" dirty="0" err="1"/>
              <a:t>Tindak</a:t>
            </a:r>
            <a:r>
              <a:rPr lang="en-US" b="1" dirty="0"/>
              <a:t> </a:t>
            </a:r>
            <a:r>
              <a:rPr lang="en-US" b="1" dirty="0" err="1"/>
              <a:t>Pidana</a:t>
            </a:r>
            <a:r>
              <a:rPr lang="en-US" b="1" dirty="0"/>
              <a:t> </a:t>
            </a:r>
            <a:r>
              <a:rPr lang="en-US" b="1" dirty="0" err="1"/>
              <a:t>Korupsi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057400"/>
            <a:ext cx="8915400" cy="4286250"/>
          </a:xfrm>
        </p:spPr>
        <p:txBody>
          <a:bodyPr>
            <a:normAutofit/>
          </a:bodyPr>
          <a:lstStyle/>
          <a:p>
            <a:r>
              <a:rPr lang="en-US" b="1" dirty="0"/>
              <a:t>11. </a:t>
            </a:r>
            <a:r>
              <a:rPr lang="en-US" b="1" dirty="0" err="1">
                <a:solidFill>
                  <a:srgbClr val="0070C0"/>
                </a:solidFill>
              </a:rPr>
              <a:t>Pegawai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negeri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memalsukan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buku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untuk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pemeriksaan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administrasi</a:t>
            </a:r>
            <a:r>
              <a:rPr lang="en-US" b="1" dirty="0">
                <a:solidFill>
                  <a:srgbClr val="0070C0"/>
                </a:solidFill>
              </a:rPr>
              <a:t>; </a:t>
            </a:r>
            <a:endParaRPr lang="en-US" b="1" dirty="0" smtClean="0">
              <a:solidFill>
                <a:srgbClr val="0070C0"/>
              </a:solidFill>
            </a:endParaRPr>
          </a:p>
          <a:p>
            <a:r>
              <a:rPr lang="en-US" b="1" dirty="0" smtClean="0">
                <a:solidFill>
                  <a:srgbClr val="0070C0"/>
                </a:solidFill>
              </a:rPr>
              <a:t>12</a:t>
            </a:r>
            <a:r>
              <a:rPr lang="en-US" b="1" dirty="0">
                <a:solidFill>
                  <a:srgbClr val="0070C0"/>
                </a:solidFill>
              </a:rPr>
              <a:t>. </a:t>
            </a:r>
            <a:r>
              <a:rPr lang="en-US" b="1" dirty="0" err="1">
                <a:solidFill>
                  <a:srgbClr val="0070C0"/>
                </a:solidFill>
              </a:rPr>
              <a:t>Pegawai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negeri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merusakan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bukti</a:t>
            </a:r>
            <a:r>
              <a:rPr lang="en-US" b="1" dirty="0">
                <a:solidFill>
                  <a:srgbClr val="0070C0"/>
                </a:solidFill>
              </a:rPr>
              <a:t>; </a:t>
            </a:r>
            <a:endParaRPr lang="en-US" b="1" dirty="0" smtClean="0">
              <a:solidFill>
                <a:srgbClr val="0070C0"/>
              </a:solidFill>
            </a:endParaRPr>
          </a:p>
          <a:p>
            <a:r>
              <a:rPr lang="en-US" b="1" dirty="0" smtClean="0">
                <a:solidFill>
                  <a:srgbClr val="0070C0"/>
                </a:solidFill>
              </a:rPr>
              <a:t>13</a:t>
            </a:r>
            <a:r>
              <a:rPr lang="en-US" b="1" dirty="0">
                <a:solidFill>
                  <a:srgbClr val="0070C0"/>
                </a:solidFill>
              </a:rPr>
              <a:t>. </a:t>
            </a:r>
            <a:r>
              <a:rPr lang="en-US" b="1" dirty="0" err="1">
                <a:solidFill>
                  <a:srgbClr val="0070C0"/>
                </a:solidFill>
              </a:rPr>
              <a:t>Pegawai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negeri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membiarkan</a:t>
            </a:r>
            <a:r>
              <a:rPr lang="en-US" b="1" dirty="0">
                <a:solidFill>
                  <a:srgbClr val="0070C0"/>
                </a:solidFill>
              </a:rPr>
              <a:t> orang lain </a:t>
            </a:r>
            <a:r>
              <a:rPr lang="en-US" b="1" dirty="0" err="1">
                <a:solidFill>
                  <a:srgbClr val="0070C0"/>
                </a:solidFill>
              </a:rPr>
              <a:t>merusakkan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bukti</a:t>
            </a:r>
            <a:r>
              <a:rPr lang="en-US" b="1" dirty="0">
                <a:solidFill>
                  <a:srgbClr val="0070C0"/>
                </a:solidFill>
              </a:rPr>
              <a:t>; </a:t>
            </a:r>
            <a:endParaRPr lang="en-US" b="1" dirty="0" smtClean="0">
              <a:solidFill>
                <a:srgbClr val="0070C0"/>
              </a:solidFill>
            </a:endParaRPr>
          </a:p>
          <a:p>
            <a:r>
              <a:rPr lang="en-US" b="1" dirty="0" smtClean="0">
                <a:solidFill>
                  <a:srgbClr val="0070C0"/>
                </a:solidFill>
              </a:rPr>
              <a:t>14</a:t>
            </a:r>
            <a:r>
              <a:rPr lang="en-US" b="1" dirty="0">
                <a:solidFill>
                  <a:srgbClr val="0070C0"/>
                </a:solidFill>
              </a:rPr>
              <a:t>. </a:t>
            </a:r>
            <a:r>
              <a:rPr lang="en-US" b="1" dirty="0" err="1">
                <a:solidFill>
                  <a:srgbClr val="0070C0"/>
                </a:solidFill>
              </a:rPr>
              <a:t>Pegawai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negeri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membantu</a:t>
            </a:r>
            <a:r>
              <a:rPr lang="en-US" b="1" dirty="0">
                <a:solidFill>
                  <a:srgbClr val="0070C0"/>
                </a:solidFill>
              </a:rPr>
              <a:t> orang lain </a:t>
            </a:r>
            <a:r>
              <a:rPr lang="en-US" b="1" dirty="0" err="1">
                <a:solidFill>
                  <a:srgbClr val="0070C0"/>
                </a:solidFill>
              </a:rPr>
              <a:t>merusakkan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bukti</a:t>
            </a:r>
            <a:r>
              <a:rPr lang="en-US" b="1" dirty="0">
                <a:solidFill>
                  <a:srgbClr val="0070C0"/>
                </a:solidFill>
              </a:rPr>
              <a:t>; </a:t>
            </a:r>
            <a:endParaRPr lang="en-US" b="1" dirty="0" smtClean="0">
              <a:solidFill>
                <a:srgbClr val="0070C0"/>
              </a:solidFill>
            </a:endParaRPr>
          </a:p>
          <a:p>
            <a:r>
              <a:rPr lang="en-US" b="1" dirty="0" smtClean="0">
                <a:solidFill>
                  <a:srgbClr val="0070C0"/>
                </a:solidFill>
              </a:rPr>
              <a:t>15</a:t>
            </a:r>
            <a:r>
              <a:rPr lang="en-US" b="1" dirty="0">
                <a:solidFill>
                  <a:srgbClr val="0070C0"/>
                </a:solidFill>
              </a:rPr>
              <a:t>. </a:t>
            </a:r>
            <a:r>
              <a:rPr lang="en-US" b="1" dirty="0" err="1">
                <a:solidFill>
                  <a:srgbClr val="0070C0"/>
                </a:solidFill>
              </a:rPr>
              <a:t>Pegawai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negeri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memeras</a:t>
            </a:r>
            <a:r>
              <a:rPr lang="en-US" b="1" dirty="0">
                <a:solidFill>
                  <a:srgbClr val="0070C0"/>
                </a:solidFill>
              </a:rPr>
              <a:t>; </a:t>
            </a:r>
            <a:endParaRPr lang="en-US" b="1" dirty="0" smtClean="0">
              <a:solidFill>
                <a:srgbClr val="0070C0"/>
              </a:solidFill>
            </a:endParaRPr>
          </a:p>
          <a:p>
            <a:r>
              <a:rPr lang="en-US" b="1" dirty="0" smtClean="0">
                <a:solidFill>
                  <a:srgbClr val="0070C0"/>
                </a:solidFill>
              </a:rPr>
              <a:t>16</a:t>
            </a:r>
            <a:r>
              <a:rPr lang="en-US" b="1" dirty="0">
                <a:solidFill>
                  <a:srgbClr val="0070C0"/>
                </a:solidFill>
              </a:rPr>
              <a:t>. </a:t>
            </a:r>
            <a:r>
              <a:rPr lang="en-US" b="1" dirty="0" err="1">
                <a:solidFill>
                  <a:srgbClr val="0070C0"/>
                </a:solidFill>
              </a:rPr>
              <a:t>Pegawai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negeri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memeras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pegawai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negeri</a:t>
            </a:r>
            <a:r>
              <a:rPr lang="en-US" b="1" dirty="0">
                <a:solidFill>
                  <a:srgbClr val="0070C0"/>
                </a:solidFill>
              </a:rPr>
              <a:t> yang lain; </a:t>
            </a:r>
            <a:endParaRPr lang="en-US" b="1" dirty="0" smtClean="0">
              <a:solidFill>
                <a:srgbClr val="0070C0"/>
              </a:solidFill>
            </a:endParaRPr>
          </a:p>
          <a:p>
            <a:r>
              <a:rPr lang="en-US" b="1" dirty="0" smtClean="0">
                <a:solidFill>
                  <a:srgbClr val="0070C0"/>
                </a:solidFill>
              </a:rPr>
              <a:t>17</a:t>
            </a:r>
            <a:r>
              <a:rPr lang="en-US" b="1" dirty="0">
                <a:solidFill>
                  <a:srgbClr val="0070C0"/>
                </a:solidFill>
              </a:rPr>
              <a:t>. </a:t>
            </a:r>
            <a:r>
              <a:rPr lang="en-US" b="1" dirty="0" err="1">
                <a:solidFill>
                  <a:srgbClr val="0070C0"/>
                </a:solidFill>
              </a:rPr>
              <a:t>Pemborong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membuat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curang</a:t>
            </a:r>
            <a:r>
              <a:rPr lang="en-US" b="1" dirty="0">
                <a:solidFill>
                  <a:srgbClr val="0070C0"/>
                </a:solidFill>
              </a:rPr>
              <a:t>; </a:t>
            </a:r>
            <a:endParaRPr lang="en-US" b="1" dirty="0" smtClean="0">
              <a:solidFill>
                <a:srgbClr val="0070C0"/>
              </a:solidFill>
            </a:endParaRPr>
          </a:p>
          <a:p>
            <a:r>
              <a:rPr lang="en-US" b="1" dirty="0" smtClean="0">
                <a:solidFill>
                  <a:srgbClr val="0070C0"/>
                </a:solidFill>
              </a:rPr>
              <a:t>18</a:t>
            </a:r>
            <a:r>
              <a:rPr lang="en-US" b="1" dirty="0">
                <a:solidFill>
                  <a:srgbClr val="0070C0"/>
                </a:solidFill>
              </a:rPr>
              <a:t>. </a:t>
            </a:r>
            <a:r>
              <a:rPr lang="en-US" b="1" dirty="0" err="1">
                <a:solidFill>
                  <a:srgbClr val="0070C0"/>
                </a:solidFill>
              </a:rPr>
              <a:t>Pengawas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proyek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membiarkan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perbuatan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curang</a:t>
            </a:r>
            <a:r>
              <a:rPr lang="en-US" b="1" dirty="0">
                <a:solidFill>
                  <a:srgbClr val="0070C0"/>
                </a:solidFill>
              </a:rPr>
              <a:t>; </a:t>
            </a:r>
            <a:endParaRPr lang="en-US" b="1" dirty="0" smtClean="0">
              <a:solidFill>
                <a:srgbClr val="0070C0"/>
              </a:solidFill>
            </a:endParaRPr>
          </a:p>
          <a:p>
            <a:r>
              <a:rPr lang="en-US" b="1" dirty="0" smtClean="0"/>
              <a:t>19</a:t>
            </a:r>
            <a:r>
              <a:rPr lang="en-US" b="1" dirty="0"/>
              <a:t>. </a:t>
            </a:r>
            <a:r>
              <a:rPr lang="en-US" b="1" dirty="0" err="1"/>
              <a:t>Rekanan</a:t>
            </a:r>
            <a:r>
              <a:rPr lang="en-US" b="1" dirty="0"/>
              <a:t> TNI/</a:t>
            </a:r>
            <a:r>
              <a:rPr lang="en-US" b="1" dirty="0" err="1"/>
              <a:t>Polri</a:t>
            </a:r>
            <a:r>
              <a:rPr lang="en-US" b="1" dirty="0"/>
              <a:t> </a:t>
            </a:r>
            <a:r>
              <a:rPr lang="en-US" b="1" dirty="0" err="1"/>
              <a:t>berbuat</a:t>
            </a:r>
            <a:r>
              <a:rPr lang="en-US" b="1" dirty="0"/>
              <a:t> </a:t>
            </a:r>
            <a:r>
              <a:rPr lang="en-US" b="1" dirty="0" err="1"/>
              <a:t>curang</a:t>
            </a:r>
            <a:r>
              <a:rPr lang="en-US" b="1" dirty="0"/>
              <a:t>; </a:t>
            </a:r>
            <a:endParaRPr lang="en-US" b="1" dirty="0" smtClean="0"/>
          </a:p>
          <a:p>
            <a:r>
              <a:rPr lang="en-US" b="1" dirty="0" smtClean="0"/>
              <a:t>20</a:t>
            </a:r>
            <a:r>
              <a:rPr lang="en-US" b="1" dirty="0"/>
              <a:t>. </a:t>
            </a:r>
            <a:r>
              <a:rPr lang="en-US" b="1" dirty="0" err="1"/>
              <a:t>Pengawas</a:t>
            </a:r>
            <a:r>
              <a:rPr lang="en-US" b="1" dirty="0"/>
              <a:t> </a:t>
            </a:r>
            <a:r>
              <a:rPr lang="en-US" b="1" dirty="0" err="1"/>
              <a:t>rekanan</a:t>
            </a:r>
            <a:r>
              <a:rPr lang="en-US" b="1" dirty="0"/>
              <a:t> TNI/</a:t>
            </a:r>
            <a:r>
              <a:rPr lang="en-US" b="1" dirty="0" err="1"/>
              <a:t>Polri</a:t>
            </a:r>
            <a:r>
              <a:rPr lang="en-US" b="1" dirty="0"/>
              <a:t> </a:t>
            </a:r>
            <a:r>
              <a:rPr lang="en-US" b="1" dirty="0" err="1"/>
              <a:t>berbuat</a:t>
            </a:r>
            <a:r>
              <a:rPr lang="en-US" b="1" dirty="0"/>
              <a:t> </a:t>
            </a:r>
            <a:r>
              <a:rPr lang="en-US" b="1" dirty="0" err="1"/>
              <a:t>curang</a:t>
            </a:r>
            <a:r>
              <a:rPr lang="en-US" b="1" dirty="0"/>
              <a:t>; </a:t>
            </a:r>
          </a:p>
        </p:txBody>
      </p:sp>
    </p:spTree>
    <p:extLst>
      <p:ext uri="{BB962C8B-B14F-4D97-AF65-F5344CB8AC3E}">
        <p14:creationId xmlns:p14="http://schemas.microsoft.com/office/powerpoint/2010/main" val="21977746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71689" y="624110"/>
            <a:ext cx="9432924" cy="704628"/>
          </a:xfrm>
        </p:spPr>
        <p:txBody>
          <a:bodyPr>
            <a:normAutofit/>
          </a:bodyPr>
          <a:lstStyle/>
          <a:p>
            <a:r>
              <a:rPr lang="en-US" b="1" dirty="0" err="1"/>
              <a:t>Pengelompokkan</a:t>
            </a:r>
            <a:r>
              <a:rPr lang="en-US" b="1" dirty="0"/>
              <a:t> </a:t>
            </a:r>
            <a:r>
              <a:rPr lang="en-US" b="1" dirty="0" err="1"/>
              <a:t>Tindak</a:t>
            </a:r>
            <a:r>
              <a:rPr lang="en-US" b="1" dirty="0"/>
              <a:t> </a:t>
            </a:r>
            <a:r>
              <a:rPr lang="en-US" b="1" dirty="0" err="1"/>
              <a:t>Pidana</a:t>
            </a:r>
            <a:r>
              <a:rPr lang="en-US" b="1" dirty="0"/>
              <a:t> </a:t>
            </a:r>
            <a:r>
              <a:rPr lang="en-US" b="1" dirty="0" err="1"/>
              <a:t>Korupsi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71688" y="1785938"/>
            <a:ext cx="9432924" cy="4857750"/>
          </a:xfrm>
        </p:spPr>
        <p:txBody>
          <a:bodyPr>
            <a:normAutofit/>
          </a:bodyPr>
          <a:lstStyle/>
          <a:p>
            <a:r>
              <a:rPr lang="en-US" b="1" dirty="0"/>
              <a:t>21. </a:t>
            </a:r>
            <a:r>
              <a:rPr lang="en-US" b="1" dirty="0" err="1"/>
              <a:t>Penerima</a:t>
            </a:r>
            <a:r>
              <a:rPr lang="en-US" b="1" dirty="0"/>
              <a:t> </a:t>
            </a:r>
            <a:r>
              <a:rPr lang="en-US" b="1" dirty="0" err="1"/>
              <a:t>barang</a:t>
            </a:r>
            <a:r>
              <a:rPr lang="en-US" b="1" dirty="0"/>
              <a:t> TNI/</a:t>
            </a:r>
            <a:r>
              <a:rPr lang="en-US" b="1" dirty="0" err="1"/>
              <a:t>Polri</a:t>
            </a:r>
            <a:r>
              <a:rPr lang="en-US" b="1" dirty="0"/>
              <a:t> </a:t>
            </a:r>
            <a:r>
              <a:rPr lang="en-US" b="1" dirty="0" err="1"/>
              <a:t>membiarkan</a:t>
            </a:r>
            <a:r>
              <a:rPr lang="en-US" b="1" dirty="0"/>
              <a:t> </a:t>
            </a:r>
            <a:r>
              <a:rPr lang="en-US" b="1" dirty="0" err="1"/>
              <a:t>perbuatan</a:t>
            </a:r>
            <a:r>
              <a:rPr lang="en-US" b="1" dirty="0"/>
              <a:t> </a:t>
            </a:r>
            <a:r>
              <a:rPr lang="en-US" b="1" dirty="0" err="1"/>
              <a:t>curang</a:t>
            </a:r>
            <a:r>
              <a:rPr lang="en-US" b="1" dirty="0"/>
              <a:t>; </a:t>
            </a:r>
            <a:endParaRPr lang="en-US" b="1" dirty="0" smtClean="0"/>
          </a:p>
          <a:p>
            <a:r>
              <a:rPr lang="en-US" b="1" dirty="0" smtClean="0"/>
              <a:t>22</a:t>
            </a:r>
            <a:r>
              <a:rPr lang="en-US" b="1" dirty="0"/>
              <a:t>. </a:t>
            </a:r>
            <a:r>
              <a:rPr lang="en-US" b="1" dirty="0" err="1">
                <a:solidFill>
                  <a:srgbClr val="0070C0"/>
                </a:solidFill>
              </a:rPr>
              <a:t>Pegawai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negeri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menyerobot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tanah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negara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sehingga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merugikan</a:t>
            </a:r>
            <a:r>
              <a:rPr lang="en-US" b="1" dirty="0">
                <a:solidFill>
                  <a:srgbClr val="0070C0"/>
                </a:solidFill>
              </a:rPr>
              <a:t> orang lain; </a:t>
            </a:r>
            <a:endParaRPr lang="en-US" b="1" dirty="0" smtClean="0">
              <a:solidFill>
                <a:srgbClr val="0070C0"/>
              </a:solidFill>
            </a:endParaRPr>
          </a:p>
          <a:p>
            <a:r>
              <a:rPr lang="en-US" b="1" dirty="0" smtClean="0"/>
              <a:t>23</a:t>
            </a:r>
            <a:r>
              <a:rPr lang="en-US" b="1" dirty="0"/>
              <a:t>. </a:t>
            </a:r>
            <a:r>
              <a:rPr lang="en-US" b="1" dirty="0" err="1"/>
              <a:t>Pegawai</a:t>
            </a:r>
            <a:r>
              <a:rPr lang="en-US" b="1" dirty="0"/>
              <a:t> </a:t>
            </a:r>
            <a:r>
              <a:rPr lang="en-US" b="1" dirty="0" err="1"/>
              <a:t>negeri</a:t>
            </a:r>
            <a:r>
              <a:rPr lang="en-US" b="1" dirty="0"/>
              <a:t> </a:t>
            </a:r>
            <a:r>
              <a:rPr lang="en-US" b="1" dirty="0" err="1"/>
              <a:t>turut</a:t>
            </a:r>
            <a:r>
              <a:rPr lang="en-US" b="1" dirty="0"/>
              <a:t> </a:t>
            </a:r>
            <a:r>
              <a:rPr lang="en-US" b="1" dirty="0" err="1"/>
              <a:t>serta</a:t>
            </a:r>
            <a:r>
              <a:rPr lang="en-US" b="1" dirty="0"/>
              <a:t> </a:t>
            </a:r>
            <a:r>
              <a:rPr lang="en-US" b="1" dirty="0" err="1"/>
              <a:t>dalam</a:t>
            </a:r>
            <a:r>
              <a:rPr lang="en-US" b="1" dirty="0"/>
              <a:t> </a:t>
            </a:r>
            <a:r>
              <a:rPr lang="en-US" b="1" dirty="0" err="1"/>
              <a:t>pengadaan</a:t>
            </a:r>
            <a:r>
              <a:rPr lang="en-US" b="1" dirty="0"/>
              <a:t> yang </a:t>
            </a:r>
            <a:r>
              <a:rPr lang="en-US" b="1" dirty="0" err="1"/>
              <a:t>diurusnya</a:t>
            </a:r>
            <a:r>
              <a:rPr lang="en-US" b="1" dirty="0"/>
              <a:t>; </a:t>
            </a:r>
            <a:endParaRPr lang="en-US" b="1" dirty="0" smtClean="0"/>
          </a:p>
          <a:p>
            <a:r>
              <a:rPr lang="en-US" b="1" dirty="0" smtClean="0"/>
              <a:t>24</a:t>
            </a:r>
            <a:r>
              <a:rPr lang="en-US" b="1" dirty="0"/>
              <a:t>. </a:t>
            </a:r>
            <a:r>
              <a:rPr lang="en-US" b="1" dirty="0" err="1">
                <a:solidFill>
                  <a:srgbClr val="0070C0"/>
                </a:solidFill>
              </a:rPr>
              <a:t>Pegawai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negeri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menerima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gratifikasi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dan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tidak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melaporkan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ke</a:t>
            </a:r>
            <a:r>
              <a:rPr lang="en-US" b="1" dirty="0">
                <a:solidFill>
                  <a:srgbClr val="0070C0"/>
                </a:solidFill>
              </a:rPr>
              <a:t> KPK; </a:t>
            </a:r>
            <a:endParaRPr lang="en-US" b="1" dirty="0" smtClean="0">
              <a:solidFill>
                <a:srgbClr val="0070C0"/>
              </a:solidFill>
            </a:endParaRPr>
          </a:p>
          <a:p>
            <a:r>
              <a:rPr lang="en-US" b="1" dirty="0" smtClean="0">
                <a:solidFill>
                  <a:srgbClr val="0070C0"/>
                </a:solidFill>
              </a:rPr>
              <a:t>25</a:t>
            </a:r>
            <a:r>
              <a:rPr lang="en-US" b="1" dirty="0">
                <a:solidFill>
                  <a:srgbClr val="0070C0"/>
                </a:solidFill>
              </a:rPr>
              <a:t>. </a:t>
            </a:r>
            <a:r>
              <a:rPr lang="en-US" b="1" dirty="0" err="1">
                <a:solidFill>
                  <a:srgbClr val="0070C0"/>
                </a:solidFill>
              </a:rPr>
              <a:t>Merintangi</a:t>
            </a:r>
            <a:r>
              <a:rPr lang="en-US" b="1" dirty="0">
                <a:solidFill>
                  <a:srgbClr val="0070C0"/>
                </a:solidFill>
              </a:rPr>
              <a:t> proses </a:t>
            </a:r>
            <a:r>
              <a:rPr lang="en-US" b="1" dirty="0" err="1">
                <a:solidFill>
                  <a:srgbClr val="0070C0"/>
                </a:solidFill>
              </a:rPr>
              <a:t>pemeriksaan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perkara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korupsi</a:t>
            </a:r>
            <a:r>
              <a:rPr lang="en-US" b="1" dirty="0">
                <a:solidFill>
                  <a:srgbClr val="0070C0"/>
                </a:solidFill>
              </a:rPr>
              <a:t>; </a:t>
            </a:r>
            <a:endParaRPr lang="en-US" b="1" dirty="0" smtClean="0">
              <a:solidFill>
                <a:srgbClr val="0070C0"/>
              </a:solidFill>
            </a:endParaRPr>
          </a:p>
          <a:p>
            <a:r>
              <a:rPr lang="en-US" b="1" dirty="0" smtClean="0">
                <a:solidFill>
                  <a:srgbClr val="0070C0"/>
                </a:solidFill>
              </a:rPr>
              <a:t>26</a:t>
            </a:r>
            <a:r>
              <a:rPr lang="en-US" b="1" dirty="0">
                <a:solidFill>
                  <a:srgbClr val="0070C0"/>
                </a:solidFill>
              </a:rPr>
              <a:t>. </a:t>
            </a:r>
            <a:r>
              <a:rPr lang="en-US" b="1" dirty="0" err="1">
                <a:solidFill>
                  <a:srgbClr val="0070C0"/>
                </a:solidFill>
              </a:rPr>
              <a:t>Tersangka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tidak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memberikan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keterangan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mengenai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kekayaan</a:t>
            </a:r>
            <a:r>
              <a:rPr lang="en-US" b="1" dirty="0">
                <a:solidFill>
                  <a:srgbClr val="0070C0"/>
                </a:solidFill>
              </a:rPr>
              <a:t>; </a:t>
            </a:r>
            <a:endParaRPr lang="en-US" b="1" dirty="0" smtClean="0">
              <a:solidFill>
                <a:srgbClr val="0070C0"/>
              </a:solidFill>
            </a:endParaRPr>
          </a:p>
          <a:p>
            <a:r>
              <a:rPr lang="en-US" b="1" dirty="0" smtClean="0"/>
              <a:t>27</a:t>
            </a:r>
            <a:r>
              <a:rPr lang="en-US" b="1" dirty="0"/>
              <a:t>. Bank yang </a:t>
            </a:r>
            <a:r>
              <a:rPr lang="en-US" b="1" dirty="0" err="1"/>
              <a:t>tidak</a:t>
            </a:r>
            <a:r>
              <a:rPr lang="en-US" b="1" dirty="0"/>
              <a:t> </a:t>
            </a:r>
            <a:r>
              <a:rPr lang="en-US" b="1" dirty="0" err="1"/>
              <a:t>memberikan</a:t>
            </a:r>
            <a:r>
              <a:rPr lang="en-US" b="1" dirty="0"/>
              <a:t> </a:t>
            </a:r>
            <a:r>
              <a:rPr lang="en-US" b="1" dirty="0" err="1"/>
              <a:t>keterangan</a:t>
            </a:r>
            <a:r>
              <a:rPr lang="en-US" b="1" dirty="0"/>
              <a:t> </a:t>
            </a:r>
            <a:r>
              <a:rPr lang="en-US" b="1" dirty="0" err="1"/>
              <a:t>rekening</a:t>
            </a:r>
            <a:r>
              <a:rPr lang="en-US" b="1" dirty="0"/>
              <a:t> </a:t>
            </a:r>
            <a:r>
              <a:rPr lang="en-US" b="1" dirty="0" err="1"/>
              <a:t>tersangka</a:t>
            </a:r>
            <a:r>
              <a:rPr lang="en-US" b="1" dirty="0"/>
              <a:t>; </a:t>
            </a:r>
            <a:endParaRPr lang="en-US" b="1" dirty="0" smtClean="0"/>
          </a:p>
          <a:p>
            <a:r>
              <a:rPr lang="en-US" b="1" dirty="0" smtClean="0"/>
              <a:t>28</a:t>
            </a:r>
            <a:r>
              <a:rPr lang="en-US" b="1" dirty="0"/>
              <a:t>. </a:t>
            </a:r>
            <a:r>
              <a:rPr lang="en-US" b="1" dirty="0" err="1"/>
              <a:t>Saksi</a:t>
            </a:r>
            <a:r>
              <a:rPr lang="en-US" b="1" dirty="0"/>
              <a:t> </a:t>
            </a:r>
            <a:r>
              <a:rPr lang="en-US" b="1" dirty="0" err="1"/>
              <a:t>atau</a:t>
            </a:r>
            <a:r>
              <a:rPr lang="en-US" b="1" dirty="0"/>
              <a:t> </a:t>
            </a:r>
            <a:r>
              <a:rPr lang="en-US" b="1" dirty="0" err="1"/>
              <a:t>ahli</a:t>
            </a:r>
            <a:r>
              <a:rPr lang="en-US" b="1" dirty="0"/>
              <a:t> yang </a:t>
            </a:r>
            <a:r>
              <a:rPr lang="en-US" b="1" dirty="0" err="1"/>
              <a:t>tidak</a:t>
            </a:r>
            <a:r>
              <a:rPr lang="en-US" b="1" dirty="0"/>
              <a:t> </a:t>
            </a:r>
            <a:r>
              <a:rPr lang="en-US" b="1" dirty="0" err="1"/>
              <a:t>memberikan</a:t>
            </a:r>
            <a:r>
              <a:rPr lang="en-US" b="1" dirty="0"/>
              <a:t> </a:t>
            </a:r>
            <a:r>
              <a:rPr lang="en-US" b="1" dirty="0" err="1"/>
              <a:t>keterangan</a:t>
            </a:r>
            <a:r>
              <a:rPr lang="en-US" b="1" dirty="0"/>
              <a:t> </a:t>
            </a:r>
            <a:r>
              <a:rPr lang="en-US" b="1" dirty="0" err="1"/>
              <a:t>atau</a:t>
            </a:r>
            <a:r>
              <a:rPr lang="en-US" b="1" dirty="0"/>
              <a:t> </a:t>
            </a:r>
            <a:r>
              <a:rPr lang="en-US" b="1" dirty="0" err="1"/>
              <a:t>memberi</a:t>
            </a:r>
            <a:r>
              <a:rPr lang="en-US" b="1" dirty="0"/>
              <a:t> </a:t>
            </a:r>
            <a:r>
              <a:rPr lang="en-US" b="1" dirty="0" err="1"/>
              <a:t>keterangan</a:t>
            </a:r>
            <a:r>
              <a:rPr lang="en-US" b="1" dirty="0"/>
              <a:t> </a:t>
            </a:r>
            <a:r>
              <a:rPr lang="en-US" b="1" dirty="0" err="1"/>
              <a:t>palsu</a:t>
            </a:r>
            <a:r>
              <a:rPr lang="en-US" b="1" dirty="0"/>
              <a:t>; </a:t>
            </a:r>
            <a:endParaRPr lang="en-US" b="1" dirty="0" smtClean="0"/>
          </a:p>
          <a:p>
            <a:r>
              <a:rPr lang="en-US" b="1" dirty="0" smtClean="0"/>
              <a:t>29</a:t>
            </a:r>
            <a:r>
              <a:rPr lang="en-US" b="1" dirty="0"/>
              <a:t>. </a:t>
            </a:r>
            <a:r>
              <a:rPr lang="en-US" b="1" dirty="0" err="1">
                <a:solidFill>
                  <a:srgbClr val="0070C0"/>
                </a:solidFill>
              </a:rPr>
              <a:t>Seseorang</a:t>
            </a:r>
            <a:r>
              <a:rPr lang="en-US" b="1" dirty="0">
                <a:solidFill>
                  <a:srgbClr val="0070C0"/>
                </a:solidFill>
              </a:rPr>
              <a:t> yang </a:t>
            </a:r>
            <a:r>
              <a:rPr lang="en-US" b="1" dirty="0" err="1">
                <a:solidFill>
                  <a:srgbClr val="0070C0"/>
                </a:solidFill>
              </a:rPr>
              <a:t>memegang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rahasia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jabatan</a:t>
            </a:r>
            <a:r>
              <a:rPr lang="en-US" b="1" dirty="0">
                <a:solidFill>
                  <a:srgbClr val="0070C0"/>
                </a:solidFill>
              </a:rPr>
              <a:t>, </a:t>
            </a:r>
            <a:r>
              <a:rPr lang="en-US" b="1" dirty="0" err="1">
                <a:solidFill>
                  <a:srgbClr val="0070C0"/>
                </a:solidFill>
              </a:rPr>
              <a:t>namun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tidak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memberikan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keterangan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atau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memberikan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keterangan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palsu</a:t>
            </a:r>
            <a:r>
              <a:rPr lang="en-US" b="1" dirty="0">
                <a:solidFill>
                  <a:srgbClr val="0070C0"/>
                </a:solidFill>
              </a:rPr>
              <a:t>; </a:t>
            </a:r>
            <a:endParaRPr lang="en-US" b="1" dirty="0" smtClean="0">
              <a:solidFill>
                <a:srgbClr val="0070C0"/>
              </a:solidFill>
            </a:endParaRPr>
          </a:p>
          <a:p>
            <a:r>
              <a:rPr lang="en-US" b="1" dirty="0" smtClean="0"/>
              <a:t>30</a:t>
            </a:r>
            <a:r>
              <a:rPr lang="en-US" b="1" dirty="0"/>
              <a:t>. </a:t>
            </a:r>
            <a:r>
              <a:rPr lang="en-US" b="1" dirty="0" err="1"/>
              <a:t>Saksi</a:t>
            </a:r>
            <a:r>
              <a:rPr lang="en-US" b="1" dirty="0"/>
              <a:t> yang </a:t>
            </a:r>
            <a:r>
              <a:rPr lang="en-US" b="1" dirty="0" err="1"/>
              <a:t>membuka</a:t>
            </a:r>
            <a:r>
              <a:rPr lang="en-US" b="1" dirty="0"/>
              <a:t> </a:t>
            </a:r>
            <a:r>
              <a:rPr lang="en-US" b="1" dirty="0" err="1"/>
              <a:t>identitas</a:t>
            </a:r>
            <a:r>
              <a:rPr lang="en-US" b="1" dirty="0"/>
              <a:t> </a:t>
            </a:r>
            <a:r>
              <a:rPr lang="en-US" b="1" dirty="0" err="1"/>
              <a:t>pelapor</a:t>
            </a:r>
            <a:r>
              <a:rPr lang="en-US" b="1" dirty="0"/>
              <a:t>.</a:t>
            </a:r>
          </a:p>
          <a:p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76172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604615"/>
          </a:xfrm>
        </p:spPr>
        <p:txBody>
          <a:bodyPr>
            <a:normAutofit fontScale="90000"/>
          </a:bodyPr>
          <a:lstStyle/>
          <a:p>
            <a:r>
              <a:rPr lang="en-US" b="1" dirty="0" err="1" smtClean="0"/>
              <a:t>Klasifikasi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528763"/>
            <a:ext cx="8915400" cy="4382459"/>
          </a:xfrm>
        </p:spPr>
        <p:txBody>
          <a:bodyPr/>
          <a:lstStyle/>
          <a:p>
            <a:r>
              <a:rPr lang="en-US" sz="2000" b="1" dirty="0" smtClean="0"/>
              <a:t>Dari 30 </a:t>
            </a:r>
            <a:r>
              <a:rPr lang="en-US" sz="2000" b="1" dirty="0" err="1" smtClean="0"/>
              <a:t>jenis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korupsi</a:t>
            </a:r>
            <a:r>
              <a:rPr lang="en-US" sz="2000" b="1" dirty="0" smtClean="0"/>
              <a:t>, </a:t>
            </a:r>
            <a:r>
              <a:rPr lang="en-US" sz="2000" b="1" dirty="0" err="1" smtClean="0"/>
              <a:t>diklasifikasikan</a:t>
            </a:r>
            <a:r>
              <a:rPr lang="en-US" sz="2000" b="1" dirty="0" smtClean="0"/>
              <a:t>/</a:t>
            </a:r>
            <a:r>
              <a:rPr lang="en-US" sz="2000" b="1" dirty="0" err="1" smtClean="0"/>
              <a:t>dikategorikan</a:t>
            </a:r>
            <a:r>
              <a:rPr lang="en-US" sz="2000" b="1" dirty="0" smtClean="0"/>
              <a:t> </a:t>
            </a:r>
            <a:r>
              <a:rPr lang="en-US" sz="2000" b="1" dirty="0" err="1"/>
              <a:t>menjadi</a:t>
            </a:r>
            <a:r>
              <a:rPr lang="en-US" sz="2000" b="1" dirty="0"/>
              <a:t> 7 </a:t>
            </a:r>
            <a:r>
              <a:rPr lang="en-US" sz="2000" b="1" dirty="0" err="1" smtClean="0"/>
              <a:t>jenis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yaitu</a:t>
            </a:r>
            <a:r>
              <a:rPr lang="en-US" sz="2000" b="1" dirty="0" smtClean="0"/>
              <a:t> :</a:t>
            </a:r>
          </a:p>
          <a:p>
            <a:r>
              <a:rPr lang="en-US" sz="2000" b="1" dirty="0" err="1" smtClean="0"/>
              <a:t>kerugian</a:t>
            </a:r>
            <a:r>
              <a:rPr lang="en-US" sz="2000" b="1" dirty="0" smtClean="0"/>
              <a:t> </a:t>
            </a:r>
            <a:r>
              <a:rPr lang="en-US" sz="2000" b="1" dirty="0" err="1"/>
              <a:t>keuangan</a:t>
            </a:r>
            <a:r>
              <a:rPr lang="en-US" sz="2000" b="1" dirty="0"/>
              <a:t> </a:t>
            </a:r>
            <a:r>
              <a:rPr lang="en-US" sz="2000" b="1" dirty="0" err="1"/>
              <a:t>negara</a:t>
            </a:r>
            <a:r>
              <a:rPr lang="en-US" sz="2000" b="1" dirty="0"/>
              <a:t>, </a:t>
            </a:r>
            <a:endParaRPr lang="en-US" sz="2000" b="1" dirty="0" smtClean="0"/>
          </a:p>
          <a:p>
            <a:r>
              <a:rPr lang="en-US" sz="2000" b="1" dirty="0" err="1" smtClean="0"/>
              <a:t>penyuapan</a:t>
            </a:r>
            <a:r>
              <a:rPr lang="en-US" sz="2000" b="1" dirty="0"/>
              <a:t>, </a:t>
            </a:r>
            <a:endParaRPr lang="en-US" sz="2000" b="1" dirty="0" smtClean="0"/>
          </a:p>
          <a:p>
            <a:r>
              <a:rPr lang="en-US" sz="2000" b="1" dirty="0" err="1" smtClean="0"/>
              <a:t>pemerasan</a:t>
            </a:r>
            <a:r>
              <a:rPr lang="en-US" sz="2000" b="1" dirty="0"/>
              <a:t>, </a:t>
            </a:r>
            <a:endParaRPr lang="en-US" sz="2000" b="1" dirty="0" smtClean="0"/>
          </a:p>
          <a:p>
            <a:r>
              <a:rPr lang="en-US" sz="2000" b="1" dirty="0" err="1" smtClean="0"/>
              <a:t>penggelapan</a:t>
            </a:r>
            <a:r>
              <a:rPr lang="en-US" sz="2000" b="1" dirty="0" smtClean="0"/>
              <a:t> </a:t>
            </a:r>
            <a:r>
              <a:rPr lang="en-US" sz="2000" b="1" dirty="0" err="1"/>
              <a:t>dalam</a:t>
            </a:r>
            <a:r>
              <a:rPr lang="en-US" sz="2000" b="1" dirty="0"/>
              <a:t> </a:t>
            </a:r>
            <a:r>
              <a:rPr lang="en-US" sz="2000" b="1" dirty="0" err="1"/>
              <a:t>jabatan</a:t>
            </a:r>
            <a:r>
              <a:rPr lang="en-US" sz="2000" b="1" dirty="0"/>
              <a:t>, </a:t>
            </a:r>
            <a:endParaRPr lang="en-US" sz="2000" b="1" dirty="0" smtClean="0"/>
          </a:p>
          <a:p>
            <a:r>
              <a:rPr lang="en-US" sz="2000" b="1" dirty="0" err="1" smtClean="0"/>
              <a:t>kecurangan</a:t>
            </a:r>
            <a:r>
              <a:rPr lang="en-US" sz="2000" b="1" dirty="0"/>
              <a:t>, </a:t>
            </a:r>
            <a:endParaRPr lang="en-US" sz="2000" b="1" dirty="0" smtClean="0"/>
          </a:p>
          <a:p>
            <a:r>
              <a:rPr lang="en-US" sz="2000" b="1" dirty="0" err="1" smtClean="0"/>
              <a:t>benturan</a:t>
            </a:r>
            <a:r>
              <a:rPr lang="en-US" sz="2000" b="1" dirty="0" smtClean="0"/>
              <a:t> </a:t>
            </a:r>
            <a:r>
              <a:rPr lang="en-US" sz="2000" b="1" dirty="0" err="1"/>
              <a:t>kepentingan</a:t>
            </a:r>
            <a:r>
              <a:rPr lang="en-US" sz="2000" b="1" dirty="0"/>
              <a:t> </a:t>
            </a:r>
            <a:r>
              <a:rPr lang="en-US" sz="2000" b="1" dirty="0" err="1"/>
              <a:t>dalam</a:t>
            </a:r>
            <a:r>
              <a:rPr lang="en-US" sz="2000" b="1" dirty="0"/>
              <a:t> </a:t>
            </a:r>
            <a:r>
              <a:rPr lang="en-US" sz="2000" b="1" dirty="0" err="1"/>
              <a:t>pengadaan</a:t>
            </a:r>
            <a:r>
              <a:rPr lang="en-US" sz="2000" b="1" dirty="0"/>
              <a:t> </a:t>
            </a:r>
            <a:r>
              <a:rPr lang="en-US" sz="2000" b="1" dirty="0" err="1"/>
              <a:t>barang</a:t>
            </a:r>
            <a:r>
              <a:rPr lang="en-US" sz="2000" b="1" dirty="0"/>
              <a:t> </a:t>
            </a:r>
            <a:r>
              <a:rPr lang="en-US" sz="2000" b="1" dirty="0" err="1"/>
              <a:t>dan</a:t>
            </a:r>
            <a:r>
              <a:rPr lang="en-US" sz="2000" b="1" dirty="0"/>
              <a:t> </a:t>
            </a:r>
            <a:r>
              <a:rPr lang="en-US" sz="2000" b="1" dirty="0" err="1" smtClean="0"/>
              <a:t>jasa</a:t>
            </a:r>
            <a:r>
              <a:rPr lang="en-US" sz="2000" b="1" dirty="0" smtClean="0"/>
              <a:t>; </a:t>
            </a:r>
            <a:r>
              <a:rPr lang="en-US" sz="2000" b="1" dirty="0" err="1"/>
              <a:t>serta</a:t>
            </a:r>
            <a:r>
              <a:rPr lang="en-US" sz="2000" b="1" dirty="0"/>
              <a:t> </a:t>
            </a:r>
            <a:endParaRPr lang="en-US" sz="2000" b="1" dirty="0" smtClean="0"/>
          </a:p>
          <a:p>
            <a:r>
              <a:rPr lang="en-US" sz="2000" b="1" dirty="0" err="1" smtClean="0"/>
              <a:t>gratifikasi</a:t>
            </a:r>
            <a:r>
              <a:rPr lang="en-US" sz="2000" b="1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06520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604615"/>
          </a:xfrm>
        </p:spPr>
        <p:txBody>
          <a:bodyPr>
            <a:normAutofit fontScale="90000"/>
          </a:bodyPr>
          <a:lstStyle/>
          <a:p>
            <a:r>
              <a:rPr lang="en-US" b="1" dirty="0" err="1" smtClean="0"/>
              <a:t>Contoh</a:t>
            </a:r>
            <a:r>
              <a:rPr lang="en-US" b="1" dirty="0" smtClean="0"/>
              <a:t> </a:t>
            </a:r>
            <a:r>
              <a:rPr lang="en-US" b="1" dirty="0" err="1" smtClean="0"/>
              <a:t>kasus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428750"/>
            <a:ext cx="8915400" cy="4482472"/>
          </a:xfrm>
        </p:spPr>
        <p:txBody>
          <a:bodyPr>
            <a:normAutofit/>
          </a:bodyPr>
          <a:lstStyle/>
          <a:p>
            <a:r>
              <a:rPr lang="en-US" sz="2000" b="1" dirty="0" err="1" smtClean="0"/>
              <a:t>Kerugian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keuangan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negara</a:t>
            </a:r>
            <a:endParaRPr lang="en-US" sz="2000" b="1" dirty="0" smtClean="0"/>
          </a:p>
          <a:p>
            <a:pPr marL="0" indent="0">
              <a:buNone/>
              <a:tabLst>
                <a:tab pos="342900" algn="l"/>
              </a:tabLst>
            </a:pPr>
            <a:r>
              <a:rPr lang="en-US" sz="2000" b="1" dirty="0"/>
              <a:t> </a:t>
            </a:r>
            <a:r>
              <a:rPr lang="en-US" sz="2000" b="1" dirty="0" smtClean="0"/>
              <a:t>   	</a:t>
            </a:r>
            <a:r>
              <a:rPr lang="en-US" sz="2000" b="1" dirty="0" err="1" smtClean="0"/>
              <a:t>Pendapatan</a:t>
            </a:r>
            <a:r>
              <a:rPr lang="en-US" sz="2000" b="1" dirty="0" smtClean="0"/>
              <a:t> (</a:t>
            </a:r>
            <a:r>
              <a:rPr lang="en-US" sz="2000" b="1" dirty="0" err="1" smtClean="0"/>
              <a:t>PADes</a:t>
            </a:r>
            <a:r>
              <a:rPr lang="en-US" sz="2000" b="1" dirty="0" smtClean="0"/>
              <a:t>)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b="1" dirty="0" err="1" smtClean="0"/>
              <a:t>Misalnya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mencatat</a:t>
            </a:r>
            <a:r>
              <a:rPr lang="en-US" sz="2000" b="1" dirty="0" smtClean="0"/>
              <a:t>/</a:t>
            </a:r>
            <a:r>
              <a:rPr lang="en-US" sz="2000" b="1" dirty="0" err="1" smtClean="0"/>
              <a:t>memasukkan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PADes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ke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dalam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APBDes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lebih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kecil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dari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pendapatan</a:t>
            </a:r>
            <a:r>
              <a:rPr lang="en-US" sz="2000" b="1" dirty="0" smtClean="0"/>
              <a:t> yang </a:t>
            </a:r>
            <a:r>
              <a:rPr lang="en-US" sz="2000" b="1" dirty="0" err="1" smtClean="0"/>
              <a:t>sebenarnya</a:t>
            </a:r>
            <a:r>
              <a:rPr lang="en-US" sz="2000" b="1" dirty="0" smtClean="0"/>
              <a:t>;</a:t>
            </a:r>
          </a:p>
          <a:p>
            <a:pPr marL="0" indent="0">
              <a:buNone/>
              <a:tabLst>
                <a:tab pos="342900" algn="l"/>
              </a:tabLst>
            </a:pPr>
            <a:r>
              <a:rPr lang="en-US" sz="2000" b="1" dirty="0" smtClean="0"/>
              <a:t>	</a:t>
            </a:r>
            <a:r>
              <a:rPr lang="en-US" sz="2000" b="1" dirty="0" err="1" smtClean="0"/>
              <a:t>Belanja</a:t>
            </a:r>
            <a:r>
              <a:rPr lang="en-US" sz="2000" b="1" dirty="0" smtClean="0"/>
              <a:t> </a:t>
            </a:r>
            <a:r>
              <a:rPr lang="en-US" sz="2000" b="1" dirty="0" err="1"/>
              <a:t>desa</a:t>
            </a:r>
            <a:r>
              <a:rPr lang="en-US" sz="2000" b="1" dirty="0"/>
              <a:t>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b="1" dirty="0" err="1" smtClean="0"/>
              <a:t>Pelaksanaan</a:t>
            </a:r>
            <a:r>
              <a:rPr lang="en-US" sz="2000" b="1" dirty="0" smtClean="0"/>
              <a:t> </a:t>
            </a:r>
            <a:r>
              <a:rPr lang="en-US" sz="2000" b="1" dirty="0" err="1"/>
              <a:t>pekerjaan</a:t>
            </a:r>
            <a:r>
              <a:rPr lang="en-US" sz="2000" b="1" dirty="0"/>
              <a:t> </a:t>
            </a:r>
            <a:r>
              <a:rPr lang="en-US" sz="2000" b="1" dirty="0" err="1"/>
              <a:t>pembangunan</a:t>
            </a:r>
            <a:r>
              <a:rPr lang="en-US" sz="2000" b="1" dirty="0"/>
              <a:t> </a:t>
            </a:r>
            <a:r>
              <a:rPr lang="en-US" sz="2000" b="1" dirty="0" err="1"/>
              <a:t>fisik</a:t>
            </a:r>
            <a:r>
              <a:rPr lang="en-US" sz="2000" b="1" dirty="0"/>
              <a:t> </a:t>
            </a:r>
            <a:r>
              <a:rPr lang="en-US" sz="2000" b="1" dirty="0" err="1"/>
              <a:t>misalnya</a:t>
            </a:r>
            <a:r>
              <a:rPr lang="en-US" sz="2000" b="1" dirty="0"/>
              <a:t> </a:t>
            </a:r>
            <a:r>
              <a:rPr lang="en-US" sz="2000" b="1" dirty="0" err="1"/>
              <a:t>jalan</a:t>
            </a:r>
            <a:r>
              <a:rPr lang="en-US" sz="2000" b="1" dirty="0"/>
              <a:t> </a:t>
            </a:r>
            <a:r>
              <a:rPr lang="en-US" sz="2000" b="1" dirty="0" err="1"/>
              <a:t>hotmix</a:t>
            </a:r>
            <a:r>
              <a:rPr lang="en-US" sz="2000" b="1" dirty="0"/>
              <a:t>, rabat </a:t>
            </a:r>
            <a:r>
              <a:rPr lang="en-US" sz="2000" b="1" dirty="0" err="1"/>
              <a:t>beton</a:t>
            </a:r>
            <a:r>
              <a:rPr lang="en-US" sz="2000" b="1" dirty="0"/>
              <a:t>, </a:t>
            </a:r>
            <a:r>
              <a:rPr lang="en-US" sz="2000" b="1" dirty="0" err="1"/>
              <a:t>pembangunan</a:t>
            </a:r>
            <a:r>
              <a:rPr lang="en-US" sz="2000" b="1" dirty="0"/>
              <a:t> </a:t>
            </a:r>
            <a:r>
              <a:rPr lang="en-US" sz="2000" b="1" dirty="0" err="1"/>
              <a:t>jembatan</a:t>
            </a:r>
            <a:r>
              <a:rPr lang="en-US" sz="2000" b="1" dirty="0"/>
              <a:t>, </a:t>
            </a:r>
            <a:r>
              <a:rPr lang="en-US" sz="2000" b="1" dirty="0" err="1"/>
              <a:t>dll</a:t>
            </a:r>
            <a:r>
              <a:rPr lang="en-US" sz="2000" b="1" dirty="0"/>
              <a:t>. </a:t>
            </a:r>
            <a:r>
              <a:rPr lang="en-US" sz="2000" b="1" dirty="0" err="1"/>
              <a:t>realisasi</a:t>
            </a:r>
            <a:r>
              <a:rPr lang="en-US" sz="2000" b="1" dirty="0"/>
              <a:t> </a:t>
            </a:r>
            <a:r>
              <a:rPr lang="en-US" sz="2000" b="1" dirty="0" err="1"/>
              <a:t>pekerjaan</a:t>
            </a:r>
            <a:r>
              <a:rPr lang="en-US" sz="2000" b="1" dirty="0"/>
              <a:t> </a:t>
            </a:r>
            <a:r>
              <a:rPr lang="en-US" sz="2000" b="1" dirty="0" err="1"/>
              <a:t>terpasang</a:t>
            </a:r>
            <a:r>
              <a:rPr lang="en-US" sz="2000" b="1" dirty="0"/>
              <a:t> </a:t>
            </a:r>
            <a:r>
              <a:rPr lang="en-US" sz="2000" b="1" dirty="0" err="1"/>
              <a:t>lebih</a:t>
            </a:r>
            <a:r>
              <a:rPr lang="en-US" sz="2000" b="1" dirty="0"/>
              <a:t> </a:t>
            </a:r>
            <a:r>
              <a:rPr lang="en-US" sz="2000" b="1" dirty="0" err="1"/>
              <a:t>rendah</a:t>
            </a:r>
            <a:r>
              <a:rPr lang="en-US" sz="2000" b="1" dirty="0"/>
              <a:t> </a:t>
            </a:r>
            <a:r>
              <a:rPr lang="en-US" sz="2000" b="1" dirty="0" err="1"/>
              <a:t>drpd</a:t>
            </a:r>
            <a:r>
              <a:rPr lang="en-US" sz="2000" b="1" dirty="0"/>
              <a:t> RAB</a:t>
            </a:r>
            <a:r>
              <a:rPr lang="en-US" sz="2000" b="1" dirty="0" smtClean="0"/>
              <a:t>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b="1" dirty="0" err="1" smtClean="0"/>
              <a:t>Pekerjaan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tidak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dilaksanakan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sama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sekali</a:t>
            </a:r>
            <a:r>
              <a:rPr lang="en-US" sz="2000" b="1" dirty="0" smtClean="0"/>
              <a:t> (</a:t>
            </a:r>
            <a:r>
              <a:rPr lang="en-US" sz="2000" b="1" dirty="0" err="1" smtClean="0"/>
              <a:t>fiktif</a:t>
            </a:r>
            <a:r>
              <a:rPr lang="en-US" sz="2000" b="1" dirty="0" smtClean="0"/>
              <a:t>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b="1" dirty="0" err="1" smtClean="0"/>
              <a:t>Belanja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barang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dengan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harga</a:t>
            </a:r>
            <a:r>
              <a:rPr lang="en-US" sz="2000" b="1" dirty="0" smtClean="0"/>
              <a:t> yang </a:t>
            </a:r>
            <a:r>
              <a:rPr lang="en-US" sz="2000" b="1" dirty="0" err="1" smtClean="0"/>
              <a:t>ditinggikan</a:t>
            </a:r>
            <a:r>
              <a:rPr lang="en-US" sz="2000" b="1" dirty="0" smtClean="0"/>
              <a:t> (mark up)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b="1" dirty="0" err="1" smtClean="0"/>
              <a:t>dsb</a:t>
            </a:r>
            <a:r>
              <a:rPr lang="en-US" sz="2000" b="1" dirty="0" smtClean="0"/>
              <a:t>.</a:t>
            </a:r>
            <a:endParaRPr lang="en-US" sz="2000" b="1" dirty="0"/>
          </a:p>
          <a:p>
            <a:pPr>
              <a:buFont typeface="Wingdings" panose="05000000000000000000" pitchFamily="2" charset="2"/>
              <a:buChar char="Ø"/>
            </a:pPr>
            <a:endParaRPr lang="en-US" sz="2000" b="1" dirty="0" smtClean="0"/>
          </a:p>
          <a:p>
            <a:pPr>
              <a:buFont typeface="Wingdings" panose="05000000000000000000" pitchFamily="2" charset="2"/>
              <a:buChar char="Ø"/>
            </a:pP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20955338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576040"/>
          </a:xfrm>
        </p:spPr>
        <p:txBody>
          <a:bodyPr>
            <a:normAutofit fontScale="90000"/>
          </a:bodyPr>
          <a:lstStyle/>
          <a:p>
            <a:r>
              <a:rPr lang="en-US" b="1" dirty="0" err="1"/>
              <a:t>Contoh</a:t>
            </a:r>
            <a:r>
              <a:rPr lang="en-US" b="1" dirty="0"/>
              <a:t> </a:t>
            </a:r>
            <a:r>
              <a:rPr lang="en-US" b="1" dirty="0" err="1" smtClean="0"/>
              <a:t>kasus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200150"/>
            <a:ext cx="8915400" cy="5329237"/>
          </a:xfrm>
        </p:spPr>
        <p:txBody>
          <a:bodyPr>
            <a:normAutofit lnSpcReduction="10000"/>
          </a:bodyPr>
          <a:lstStyle/>
          <a:p>
            <a:r>
              <a:rPr lang="en-US" b="1" dirty="0" err="1" smtClean="0"/>
              <a:t>Penyuapan</a:t>
            </a:r>
            <a:endParaRPr lang="en-US" b="1" dirty="0" smtClean="0"/>
          </a:p>
          <a:p>
            <a:r>
              <a:rPr lang="en-US" b="1" dirty="0" err="1" smtClean="0"/>
              <a:t>Pengusaha</a:t>
            </a:r>
            <a:r>
              <a:rPr lang="en-US" b="1" dirty="0" smtClean="0"/>
              <a:t>/</a:t>
            </a:r>
            <a:r>
              <a:rPr lang="en-US" b="1" dirty="0" err="1" smtClean="0"/>
              <a:t>penyedia</a:t>
            </a:r>
            <a:r>
              <a:rPr lang="en-US" b="1" dirty="0" smtClean="0"/>
              <a:t> </a:t>
            </a:r>
            <a:r>
              <a:rPr lang="en-US" b="1" dirty="0" err="1" smtClean="0"/>
              <a:t>barang</a:t>
            </a:r>
            <a:r>
              <a:rPr lang="en-US" b="1" dirty="0" smtClean="0"/>
              <a:t>/</a:t>
            </a:r>
            <a:r>
              <a:rPr lang="en-US" b="1" dirty="0" err="1" smtClean="0"/>
              <a:t>jasa</a:t>
            </a:r>
            <a:r>
              <a:rPr lang="en-US" b="1" dirty="0" smtClean="0"/>
              <a:t> </a:t>
            </a:r>
            <a:r>
              <a:rPr lang="en-US" b="1" dirty="0" err="1" smtClean="0"/>
              <a:t>memberikan</a:t>
            </a:r>
            <a:r>
              <a:rPr lang="en-US" b="1" dirty="0" smtClean="0"/>
              <a:t> </a:t>
            </a:r>
            <a:r>
              <a:rPr lang="en-US" b="1" dirty="0" err="1" smtClean="0"/>
              <a:t>uang</a:t>
            </a:r>
            <a:r>
              <a:rPr lang="en-US" b="1" dirty="0" smtClean="0"/>
              <a:t>/</a:t>
            </a:r>
            <a:r>
              <a:rPr lang="en-US" b="1" dirty="0" err="1" smtClean="0"/>
              <a:t>barang</a:t>
            </a:r>
            <a:r>
              <a:rPr lang="en-US" b="1" dirty="0" smtClean="0"/>
              <a:t>/</a:t>
            </a:r>
            <a:r>
              <a:rPr lang="en-US" b="1" dirty="0" err="1" smtClean="0"/>
              <a:t>fasilitas</a:t>
            </a:r>
            <a:r>
              <a:rPr lang="en-US" b="1" dirty="0" smtClean="0"/>
              <a:t> </a:t>
            </a:r>
            <a:r>
              <a:rPr lang="en-US" b="1" dirty="0" err="1" smtClean="0"/>
              <a:t>kepada</a:t>
            </a:r>
            <a:r>
              <a:rPr lang="en-US" b="1" dirty="0" smtClean="0"/>
              <a:t> </a:t>
            </a:r>
            <a:r>
              <a:rPr lang="en-US" b="1" dirty="0" err="1" smtClean="0"/>
              <a:t>Pejabat</a:t>
            </a:r>
            <a:r>
              <a:rPr lang="en-US" b="1" dirty="0" smtClean="0"/>
              <a:t>/PPK/</a:t>
            </a:r>
            <a:r>
              <a:rPr lang="en-US" b="1" dirty="0" err="1" smtClean="0"/>
              <a:t>Kuwu</a:t>
            </a:r>
            <a:r>
              <a:rPr lang="en-US" b="1" dirty="0" smtClean="0"/>
              <a:t> </a:t>
            </a:r>
            <a:r>
              <a:rPr lang="en-US" b="1" dirty="0" err="1" smtClean="0"/>
              <a:t>dengan</a:t>
            </a:r>
            <a:r>
              <a:rPr lang="en-US" b="1" dirty="0" smtClean="0"/>
              <a:t> </a:t>
            </a:r>
            <a:r>
              <a:rPr lang="en-US" b="1" dirty="0" err="1" smtClean="0"/>
              <a:t>maksud</a:t>
            </a:r>
            <a:r>
              <a:rPr lang="en-US" b="1" dirty="0" smtClean="0"/>
              <a:t> agar </a:t>
            </a:r>
            <a:r>
              <a:rPr lang="en-US" b="1" dirty="0" err="1" smtClean="0"/>
              <a:t>memperoleh</a:t>
            </a:r>
            <a:r>
              <a:rPr lang="en-US" b="1" dirty="0" smtClean="0"/>
              <a:t> </a:t>
            </a:r>
            <a:r>
              <a:rPr lang="en-US" b="1" dirty="0" err="1" smtClean="0"/>
              <a:t>proyek</a:t>
            </a:r>
            <a:r>
              <a:rPr lang="en-US" b="1" dirty="0" smtClean="0"/>
              <a:t>;</a:t>
            </a:r>
          </a:p>
          <a:p>
            <a:r>
              <a:rPr lang="en-US" b="1" dirty="0" err="1" smtClean="0"/>
              <a:t>Masyarakat</a:t>
            </a:r>
            <a:r>
              <a:rPr lang="en-US" b="1" dirty="0" smtClean="0"/>
              <a:t>/</a:t>
            </a:r>
            <a:r>
              <a:rPr lang="en-US" b="1" dirty="0" err="1" smtClean="0"/>
              <a:t>pengusaha</a:t>
            </a:r>
            <a:r>
              <a:rPr lang="en-US" b="1" dirty="0" smtClean="0"/>
              <a:t> </a:t>
            </a:r>
            <a:r>
              <a:rPr lang="en-US" b="1" dirty="0" err="1" smtClean="0"/>
              <a:t>mengurus</a:t>
            </a:r>
            <a:r>
              <a:rPr lang="en-US" b="1" dirty="0" smtClean="0"/>
              <a:t> </a:t>
            </a:r>
            <a:r>
              <a:rPr lang="en-US" b="1" dirty="0" err="1" smtClean="0"/>
              <a:t>surat</a:t>
            </a:r>
            <a:r>
              <a:rPr lang="en-US" b="1" dirty="0" smtClean="0"/>
              <a:t>/</a:t>
            </a:r>
            <a:r>
              <a:rPr lang="en-US" b="1" dirty="0" err="1" smtClean="0"/>
              <a:t>dokumen</a:t>
            </a:r>
            <a:r>
              <a:rPr lang="en-US" b="1" dirty="0" smtClean="0"/>
              <a:t>/</a:t>
            </a:r>
            <a:r>
              <a:rPr lang="en-US" b="1" dirty="0" err="1" smtClean="0"/>
              <a:t>perijinan</a:t>
            </a:r>
            <a:r>
              <a:rPr lang="en-US" b="1" dirty="0" smtClean="0"/>
              <a:t> </a:t>
            </a:r>
            <a:r>
              <a:rPr lang="en-US" b="1" dirty="0" err="1" smtClean="0"/>
              <a:t>dengan</a:t>
            </a:r>
            <a:r>
              <a:rPr lang="en-US" b="1" dirty="0" smtClean="0"/>
              <a:t> </a:t>
            </a:r>
            <a:r>
              <a:rPr lang="en-US" b="1" dirty="0" err="1" smtClean="0"/>
              <a:t>memberikan</a:t>
            </a:r>
            <a:r>
              <a:rPr lang="en-US" b="1" dirty="0" smtClean="0"/>
              <a:t> </a:t>
            </a:r>
            <a:r>
              <a:rPr lang="en-US" b="1" dirty="0" err="1" smtClean="0"/>
              <a:t>sejumlah</a:t>
            </a:r>
            <a:r>
              <a:rPr lang="en-US" b="1" dirty="0" smtClean="0"/>
              <a:t> </a:t>
            </a:r>
            <a:r>
              <a:rPr lang="en-US" b="1" dirty="0" err="1" smtClean="0"/>
              <a:t>uang</a:t>
            </a:r>
            <a:r>
              <a:rPr lang="en-US" b="1" dirty="0" smtClean="0"/>
              <a:t> </a:t>
            </a:r>
            <a:r>
              <a:rPr lang="en-US" b="1" dirty="0" err="1" smtClean="0"/>
              <a:t>kepada</a:t>
            </a:r>
            <a:r>
              <a:rPr lang="en-US" b="1" dirty="0" smtClean="0"/>
              <a:t> </a:t>
            </a:r>
            <a:r>
              <a:rPr lang="en-US" b="1" dirty="0" err="1" smtClean="0"/>
              <a:t>petugas</a:t>
            </a:r>
            <a:r>
              <a:rPr lang="en-US" b="1" dirty="0" smtClean="0"/>
              <a:t>/PNS/</a:t>
            </a:r>
            <a:r>
              <a:rPr lang="en-US" b="1" dirty="0" err="1" smtClean="0"/>
              <a:t>Kuwu</a:t>
            </a:r>
            <a:r>
              <a:rPr lang="en-US" b="1" dirty="0" smtClean="0"/>
              <a:t> agar </a:t>
            </a:r>
            <a:r>
              <a:rPr lang="en-US" b="1" dirty="0" err="1" smtClean="0"/>
              <a:t>didahulukan</a:t>
            </a:r>
            <a:r>
              <a:rPr lang="en-US" b="1" dirty="0" smtClean="0"/>
              <a:t>/</a:t>
            </a:r>
            <a:r>
              <a:rPr lang="en-US" b="1" dirty="0" err="1" smtClean="0"/>
              <a:t>dipercepat</a:t>
            </a:r>
            <a:r>
              <a:rPr lang="en-US" b="1" dirty="0" smtClean="0"/>
              <a:t> </a:t>
            </a:r>
            <a:r>
              <a:rPr lang="en-US" b="1" dirty="0" err="1" smtClean="0"/>
              <a:t>atau</a:t>
            </a:r>
            <a:r>
              <a:rPr lang="en-US" b="1" dirty="0" smtClean="0"/>
              <a:t> </a:t>
            </a:r>
            <a:r>
              <a:rPr lang="en-US" b="1" dirty="0" err="1" smtClean="0"/>
              <a:t>kalau</a:t>
            </a:r>
            <a:r>
              <a:rPr lang="en-US" b="1" dirty="0" smtClean="0"/>
              <a:t> </a:t>
            </a:r>
            <a:r>
              <a:rPr lang="en-US" b="1" dirty="0" err="1" smtClean="0"/>
              <a:t>ada</a:t>
            </a:r>
            <a:r>
              <a:rPr lang="en-US" b="1" dirty="0" smtClean="0"/>
              <a:t> </a:t>
            </a:r>
            <a:r>
              <a:rPr lang="en-US" b="1" dirty="0" err="1" smtClean="0"/>
              <a:t>kekurangan</a:t>
            </a:r>
            <a:r>
              <a:rPr lang="en-US" b="1" dirty="0" smtClean="0"/>
              <a:t> </a:t>
            </a:r>
            <a:r>
              <a:rPr lang="en-US" b="1" dirty="0" err="1" smtClean="0"/>
              <a:t>syarat</a:t>
            </a:r>
            <a:r>
              <a:rPr lang="en-US" b="1" dirty="0" smtClean="0"/>
              <a:t> </a:t>
            </a:r>
            <a:r>
              <a:rPr lang="en-US" b="1" dirty="0" err="1" smtClean="0"/>
              <a:t>atau</a:t>
            </a:r>
            <a:r>
              <a:rPr lang="en-US" b="1" dirty="0" smtClean="0"/>
              <a:t> </a:t>
            </a:r>
            <a:r>
              <a:rPr lang="en-US" b="1" dirty="0" err="1" smtClean="0"/>
              <a:t>bahkan</a:t>
            </a:r>
            <a:r>
              <a:rPr lang="en-US" b="1" dirty="0" smtClean="0"/>
              <a:t> </a:t>
            </a:r>
            <a:r>
              <a:rPr lang="en-US" b="1" dirty="0" err="1" smtClean="0"/>
              <a:t>tidak</a:t>
            </a:r>
            <a:r>
              <a:rPr lang="en-US" b="1" dirty="0" smtClean="0"/>
              <a:t> </a:t>
            </a:r>
            <a:r>
              <a:rPr lang="en-US" b="1" dirty="0" err="1" smtClean="0"/>
              <a:t>memenuhi</a:t>
            </a:r>
            <a:r>
              <a:rPr lang="en-US" b="1" dirty="0" smtClean="0"/>
              <a:t> </a:t>
            </a:r>
            <a:r>
              <a:rPr lang="en-US" b="1" dirty="0" err="1" smtClean="0"/>
              <a:t>syarat</a:t>
            </a:r>
            <a:r>
              <a:rPr lang="en-US" b="1" dirty="0" smtClean="0"/>
              <a:t> </a:t>
            </a:r>
            <a:r>
              <a:rPr lang="en-US" b="1" dirty="0" err="1" smtClean="0"/>
              <a:t>dapat</a:t>
            </a:r>
            <a:r>
              <a:rPr lang="en-US" b="1" dirty="0" smtClean="0"/>
              <a:t> </a:t>
            </a:r>
            <a:r>
              <a:rPr lang="en-US" b="1" dirty="0" err="1" smtClean="0"/>
              <a:t>diabaikan</a:t>
            </a:r>
            <a:r>
              <a:rPr lang="en-US" b="1" dirty="0" smtClean="0"/>
              <a:t>;</a:t>
            </a:r>
          </a:p>
          <a:p>
            <a:r>
              <a:rPr lang="en-US" b="1" dirty="0" err="1" smtClean="0"/>
              <a:t>Pejabat</a:t>
            </a:r>
            <a:r>
              <a:rPr lang="en-US" b="1" dirty="0" smtClean="0"/>
              <a:t>/</a:t>
            </a:r>
            <a:r>
              <a:rPr lang="en-US" b="1" dirty="0" err="1" smtClean="0"/>
              <a:t>Kuwu</a:t>
            </a:r>
            <a:r>
              <a:rPr lang="en-US" b="1" dirty="0" smtClean="0"/>
              <a:t>/PNS </a:t>
            </a:r>
            <a:r>
              <a:rPr lang="en-US" b="1" dirty="0" err="1" smtClean="0"/>
              <a:t>memberikan</a:t>
            </a:r>
            <a:r>
              <a:rPr lang="en-US" b="1" dirty="0" smtClean="0"/>
              <a:t> </a:t>
            </a:r>
            <a:r>
              <a:rPr lang="en-US" b="1" dirty="0" err="1" smtClean="0"/>
              <a:t>uang</a:t>
            </a:r>
            <a:r>
              <a:rPr lang="en-US" b="1" dirty="0" smtClean="0"/>
              <a:t> </a:t>
            </a:r>
            <a:r>
              <a:rPr lang="en-US" b="1" dirty="0" err="1" smtClean="0"/>
              <a:t>kepada</a:t>
            </a:r>
            <a:r>
              <a:rPr lang="en-US" b="1" dirty="0" smtClean="0"/>
              <a:t> auditor </a:t>
            </a:r>
            <a:r>
              <a:rPr lang="en-US" b="1" dirty="0" err="1" smtClean="0"/>
              <a:t>dengan</a:t>
            </a:r>
            <a:r>
              <a:rPr lang="en-US" b="1" dirty="0" smtClean="0"/>
              <a:t> </a:t>
            </a:r>
            <a:r>
              <a:rPr lang="en-US" b="1" dirty="0" err="1" smtClean="0"/>
              <a:t>maksud</a:t>
            </a:r>
            <a:r>
              <a:rPr lang="en-US" b="1" dirty="0" smtClean="0"/>
              <a:t> </a:t>
            </a:r>
            <a:r>
              <a:rPr lang="en-US" b="1" dirty="0" err="1" smtClean="0"/>
              <a:t>mempengaruhi</a:t>
            </a:r>
            <a:r>
              <a:rPr lang="en-US" b="1" dirty="0" smtClean="0"/>
              <a:t> </a:t>
            </a:r>
            <a:r>
              <a:rPr lang="en-US" b="1" dirty="0" err="1" smtClean="0"/>
              <a:t>hasil</a:t>
            </a:r>
            <a:r>
              <a:rPr lang="en-US" b="1" dirty="0" smtClean="0"/>
              <a:t> audit </a:t>
            </a:r>
            <a:r>
              <a:rPr lang="en-US" b="1" dirty="0" err="1" smtClean="0"/>
              <a:t>sehingga</a:t>
            </a:r>
            <a:r>
              <a:rPr lang="en-US" b="1" dirty="0" smtClean="0"/>
              <a:t> </a:t>
            </a:r>
            <a:r>
              <a:rPr lang="en-US" b="1" dirty="0" err="1" smtClean="0"/>
              <a:t>menguntungkan</a:t>
            </a:r>
            <a:r>
              <a:rPr lang="en-US" b="1" dirty="0" smtClean="0"/>
              <a:t> </a:t>
            </a:r>
            <a:r>
              <a:rPr lang="en-US" b="1" dirty="0" err="1" smtClean="0"/>
              <a:t>pihak</a:t>
            </a:r>
            <a:r>
              <a:rPr lang="en-US" b="1" dirty="0" smtClean="0"/>
              <a:t> yang </a:t>
            </a:r>
            <a:r>
              <a:rPr lang="en-US" b="1" dirty="0" err="1" smtClean="0"/>
              <a:t>diaudit</a:t>
            </a:r>
            <a:r>
              <a:rPr lang="en-US" b="1" dirty="0" smtClean="0"/>
              <a:t>.</a:t>
            </a:r>
          </a:p>
          <a:p>
            <a:r>
              <a:rPr lang="en-US" b="1" dirty="0" err="1" smtClean="0"/>
              <a:t>Pejabat</a:t>
            </a:r>
            <a:r>
              <a:rPr lang="en-US" b="1" dirty="0" smtClean="0"/>
              <a:t>/</a:t>
            </a:r>
            <a:r>
              <a:rPr lang="en-US" b="1" dirty="0" err="1" smtClean="0"/>
              <a:t>Kuwu</a:t>
            </a:r>
            <a:r>
              <a:rPr lang="en-US" b="1" dirty="0" smtClean="0"/>
              <a:t>/PNS </a:t>
            </a:r>
            <a:r>
              <a:rPr lang="en-US" b="1" dirty="0" err="1" smtClean="0"/>
              <a:t>memberikan</a:t>
            </a:r>
            <a:r>
              <a:rPr lang="en-US" b="1" dirty="0" smtClean="0"/>
              <a:t> </a:t>
            </a:r>
            <a:r>
              <a:rPr lang="en-US" b="1" dirty="0" err="1" smtClean="0"/>
              <a:t>uang</a:t>
            </a:r>
            <a:r>
              <a:rPr lang="en-US" b="1" dirty="0" smtClean="0"/>
              <a:t> </a:t>
            </a:r>
            <a:r>
              <a:rPr lang="en-US" b="1" dirty="0" err="1" smtClean="0"/>
              <a:t>kepada</a:t>
            </a:r>
            <a:r>
              <a:rPr lang="en-US" b="1" dirty="0" smtClean="0"/>
              <a:t> </a:t>
            </a:r>
            <a:r>
              <a:rPr lang="en-US" b="1" dirty="0" err="1" smtClean="0"/>
              <a:t>kepada</a:t>
            </a:r>
            <a:r>
              <a:rPr lang="en-US" b="1" dirty="0" smtClean="0"/>
              <a:t> DPR/DPRD/BPD </a:t>
            </a:r>
            <a:r>
              <a:rPr lang="en-US" b="1" dirty="0" err="1" smtClean="0"/>
              <a:t>dengan</a:t>
            </a:r>
            <a:r>
              <a:rPr lang="en-US" b="1" dirty="0" smtClean="0"/>
              <a:t> </a:t>
            </a:r>
            <a:r>
              <a:rPr lang="en-US" b="1" dirty="0" err="1" smtClean="0"/>
              <a:t>maksud</a:t>
            </a:r>
            <a:r>
              <a:rPr lang="en-US" b="1" dirty="0" smtClean="0"/>
              <a:t> agar </a:t>
            </a:r>
            <a:r>
              <a:rPr lang="en-US" b="1" dirty="0" err="1" smtClean="0"/>
              <a:t>anggaran</a:t>
            </a:r>
            <a:r>
              <a:rPr lang="en-US" b="1" dirty="0" smtClean="0"/>
              <a:t> yang </a:t>
            </a:r>
            <a:r>
              <a:rPr lang="en-US" b="1" dirty="0" err="1" smtClean="0"/>
              <a:t>diajukan</a:t>
            </a:r>
            <a:r>
              <a:rPr lang="en-US" b="1" dirty="0" smtClean="0"/>
              <a:t> </a:t>
            </a:r>
            <a:r>
              <a:rPr lang="en-US" b="1" dirty="0" err="1" smtClean="0"/>
              <a:t>disetujui</a:t>
            </a:r>
            <a:r>
              <a:rPr lang="en-US" b="1" dirty="0" smtClean="0"/>
              <a:t> </a:t>
            </a:r>
            <a:r>
              <a:rPr lang="en-US" b="1" dirty="0" err="1" smtClean="0"/>
              <a:t>tanpa</a:t>
            </a:r>
            <a:r>
              <a:rPr lang="en-US" b="1" dirty="0" smtClean="0"/>
              <a:t> </a:t>
            </a:r>
            <a:r>
              <a:rPr lang="en-US" b="1" dirty="0" err="1" smtClean="0"/>
              <a:t>banyak</a:t>
            </a:r>
            <a:r>
              <a:rPr lang="en-US" b="1" dirty="0" smtClean="0"/>
              <a:t> </a:t>
            </a:r>
            <a:r>
              <a:rPr lang="en-US" b="1" dirty="0" err="1" smtClean="0"/>
              <a:t>dievaluasi</a:t>
            </a:r>
            <a:r>
              <a:rPr lang="en-US" b="1" dirty="0" smtClean="0"/>
              <a:t>.</a:t>
            </a:r>
          </a:p>
          <a:p>
            <a:r>
              <a:rPr lang="en-US" b="1" dirty="0" err="1" smtClean="0"/>
              <a:t>Memberikan</a:t>
            </a:r>
            <a:r>
              <a:rPr lang="en-US" b="1" dirty="0" smtClean="0"/>
              <a:t> </a:t>
            </a:r>
            <a:r>
              <a:rPr lang="en-US" b="1" dirty="0" err="1" smtClean="0"/>
              <a:t>uang</a:t>
            </a:r>
            <a:r>
              <a:rPr lang="en-US" b="1" dirty="0" smtClean="0"/>
              <a:t> </a:t>
            </a:r>
            <a:r>
              <a:rPr lang="en-US" b="1" dirty="0" err="1" smtClean="0"/>
              <a:t>kepada</a:t>
            </a:r>
            <a:r>
              <a:rPr lang="en-US" b="1" dirty="0" smtClean="0"/>
              <a:t> hakim di </a:t>
            </a:r>
            <a:r>
              <a:rPr lang="en-US" b="1" dirty="0" err="1" smtClean="0"/>
              <a:t>pengadilan</a:t>
            </a:r>
            <a:r>
              <a:rPr lang="en-US" b="1" dirty="0" smtClean="0"/>
              <a:t> </a:t>
            </a:r>
            <a:r>
              <a:rPr lang="en-US" b="1" dirty="0" err="1" smtClean="0"/>
              <a:t>untuk</a:t>
            </a:r>
            <a:r>
              <a:rPr lang="en-US" b="1" dirty="0" smtClean="0"/>
              <a:t> </a:t>
            </a:r>
            <a:r>
              <a:rPr lang="en-US" b="1" dirty="0" err="1" smtClean="0"/>
              <a:t>meringankan</a:t>
            </a:r>
            <a:r>
              <a:rPr lang="en-US" b="1" dirty="0" smtClean="0"/>
              <a:t> </a:t>
            </a:r>
            <a:r>
              <a:rPr lang="en-US" b="1" dirty="0" err="1" smtClean="0"/>
              <a:t>vonis</a:t>
            </a:r>
            <a:r>
              <a:rPr lang="en-US" b="1" dirty="0" smtClean="0"/>
              <a:t>;</a:t>
            </a:r>
          </a:p>
          <a:p>
            <a:r>
              <a:rPr lang="en-US" b="1" dirty="0" err="1" smtClean="0"/>
              <a:t>Memberikan</a:t>
            </a:r>
            <a:r>
              <a:rPr lang="en-US" b="1" dirty="0" smtClean="0"/>
              <a:t> </a:t>
            </a:r>
            <a:r>
              <a:rPr lang="en-US" b="1" dirty="0" err="1" smtClean="0"/>
              <a:t>uang</a:t>
            </a:r>
            <a:r>
              <a:rPr lang="en-US" b="1" dirty="0" smtClean="0"/>
              <a:t> </a:t>
            </a:r>
            <a:r>
              <a:rPr lang="en-US" b="1" dirty="0" err="1" smtClean="0"/>
              <a:t>kepada</a:t>
            </a:r>
            <a:r>
              <a:rPr lang="en-US" b="1" dirty="0" smtClean="0"/>
              <a:t> </a:t>
            </a:r>
            <a:r>
              <a:rPr lang="en-US" b="1" dirty="0" err="1" smtClean="0"/>
              <a:t>wasit</a:t>
            </a:r>
            <a:r>
              <a:rPr lang="en-US" b="1" dirty="0" smtClean="0"/>
              <a:t> </a:t>
            </a:r>
            <a:r>
              <a:rPr lang="en-US" b="1" dirty="0" err="1" smtClean="0"/>
              <a:t>untuk</a:t>
            </a:r>
            <a:r>
              <a:rPr lang="en-US" b="1" dirty="0" smtClean="0"/>
              <a:t> </a:t>
            </a:r>
            <a:r>
              <a:rPr lang="en-US" b="1" dirty="0" err="1" smtClean="0"/>
              <a:t>memenangkan</a:t>
            </a:r>
            <a:r>
              <a:rPr lang="en-US" b="1" dirty="0" smtClean="0"/>
              <a:t> </a:t>
            </a:r>
            <a:r>
              <a:rPr lang="en-US" b="1" dirty="0" err="1" smtClean="0"/>
              <a:t>tim</a:t>
            </a:r>
            <a:r>
              <a:rPr lang="en-US" b="1" dirty="0" smtClean="0"/>
              <a:t> </a:t>
            </a:r>
            <a:r>
              <a:rPr lang="en-US" b="1" dirty="0" err="1" smtClean="0"/>
              <a:t>tertentu</a:t>
            </a:r>
            <a:r>
              <a:rPr lang="en-US" b="1" dirty="0" smtClean="0"/>
              <a:t>;</a:t>
            </a:r>
          </a:p>
          <a:p>
            <a:r>
              <a:rPr lang="en-US" b="1" dirty="0" err="1" smtClean="0"/>
              <a:t>Memberikan</a:t>
            </a:r>
            <a:r>
              <a:rPr lang="en-US" b="1" dirty="0" smtClean="0"/>
              <a:t> </a:t>
            </a:r>
            <a:r>
              <a:rPr lang="en-US" b="1" dirty="0" err="1" smtClean="0"/>
              <a:t>uang</a:t>
            </a:r>
            <a:r>
              <a:rPr lang="en-US" b="1" dirty="0" smtClean="0"/>
              <a:t> </a:t>
            </a:r>
            <a:r>
              <a:rPr lang="en-US" b="1" dirty="0" err="1" smtClean="0"/>
              <a:t>kepada</a:t>
            </a:r>
            <a:r>
              <a:rPr lang="en-US" b="1" dirty="0" smtClean="0"/>
              <a:t> </a:t>
            </a:r>
            <a:r>
              <a:rPr lang="en-US" b="1" dirty="0" err="1" smtClean="0"/>
              <a:t>Polantas</a:t>
            </a:r>
            <a:r>
              <a:rPr lang="en-US" b="1" dirty="0" smtClean="0"/>
              <a:t> </a:t>
            </a:r>
            <a:r>
              <a:rPr lang="en-US" b="1" dirty="0" err="1" smtClean="0"/>
              <a:t>saat</a:t>
            </a:r>
            <a:r>
              <a:rPr lang="en-US" b="1" dirty="0" smtClean="0"/>
              <a:t> </a:t>
            </a:r>
            <a:r>
              <a:rPr lang="en-US" b="1" dirty="0" err="1" smtClean="0"/>
              <a:t>ditilang</a:t>
            </a:r>
            <a:r>
              <a:rPr lang="en-US" b="1" dirty="0" smtClean="0"/>
              <a:t> </a:t>
            </a:r>
            <a:r>
              <a:rPr lang="en-US" b="1" dirty="0" err="1" smtClean="0"/>
              <a:t>dengan</a:t>
            </a:r>
            <a:r>
              <a:rPr lang="en-US" b="1" dirty="0" smtClean="0"/>
              <a:t> </a:t>
            </a:r>
            <a:r>
              <a:rPr lang="en-US" b="1" dirty="0" err="1" smtClean="0"/>
              <a:t>tujuan</a:t>
            </a:r>
            <a:r>
              <a:rPr lang="en-US" b="1" dirty="0" smtClean="0"/>
              <a:t> </a:t>
            </a:r>
            <a:r>
              <a:rPr lang="en-US" b="1" dirty="0" err="1" smtClean="0"/>
              <a:t>tidak</a:t>
            </a:r>
            <a:r>
              <a:rPr lang="en-US" b="1" dirty="0" smtClean="0"/>
              <a:t> </a:t>
            </a:r>
            <a:r>
              <a:rPr lang="en-US" b="1" dirty="0" err="1" smtClean="0"/>
              <a:t>ditilang</a:t>
            </a:r>
            <a:r>
              <a:rPr lang="en-US" b="1" dirty="0" smtClean="0"/>
              <a:t>; </a:t>
            </a:r>
          </a:p>
          <a:p>
            <a:r>
              <a:rPr lang="en-US" b="1" dirty="0" err="1" smtClean="0"/>
              <a:t>dll</a:t>
            </a:r>
            <a:endParaRPr lang="en-US" b="1" dirty="0" smtClean="0"/>
          </a:p>
          <a:p>
            <a:endParaRPr lang="en-US" b="1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535087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604615"/>
          </a:xfrm>
        </p:spPr>
        <p:txBody>
          <a:bodyPr>
            <a:normAutofit fontScale="90000"/>
          </a:bodyPr>
          <a:lstStyle/>
          <a:p>
            <a:r>
              <a:rPr lang="en-US" b="1" dirty="0" err="1"/>
              <a:t>Contoh</a:t>
            </a:r>
            <a:r>
              <a:rPr lang="en-US" b="1" dirty="0"/>
              <a:t> </a:t>
            </a:r>
            <a:r>
              <a:rPr lang="en-US" b="1" dirty="0" err="1"/>
              <a:t>kasus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343025"/>
            <a:ext cx="8915400" cy="4568197"/>
          </a:xfrm>
        </p:spPr>
        <p:txBody>
          <a:bodyPr/>
          <a:lstStyle/>
          <a:p>
            <a:r>
              <a:rPr lang="en-US" sz="2000" b="1" dirty="0" err="1" smtClean="0"/>
              <a:t>Pemerasan</a:t>
            </a:r>
            <a:r>
              <a:rPr lang="en-US" sz="2000" b="1" dirty="0"/>
              <a:t>, </a:t>
            </a:r>
            <a:endParaRPr lang="en-US" sz="2000" b="1" dirty="0" smtClean="0"/>
          </a:p>
          <a:p>
            <a:r>
              <a:rPr lang="en-US" b="1" dirty="0" err="1" smtClean="0"/>
              <a:t>Pejabat</a:t>
            </a:r>
            <a:r>
              <a:rPr lang="en-US" b="1" dirty="0" smtClean="0"/>
              <a:t>/ASN/</a:t>
            </a:r>
            <a:r>
              <a:rPr lang="en-US" b="1" dirty="0" err="1" smtClean="0"/>
              <a:t>pegawai</a:t>
            </a:r>
            <a:r>
              <a:rPr lang="en-US" b="1" dirty="0" smtClean="0"/>
              <a:t> </a:t>
            </a:r>
            <a:r>
              <a:rPr lang="en-US" b="1" dirty="0" err="1"/>
              <a:t>negeri</a:t>
            </a:r>
            <a:r>
              <a:rPr lang="en-US" b="1" dirty="0"/>
              <a:t> </a:t>
            </a:r>
            <a:r>
              <a:rPr lang="en-US" b="1" dirty="0" smtClean="0"/>
              <a:t>yang </a:t>
            </a:r>
            <a:r>
              <a:rPr lang="en-US" b="1" dirty="0" err="1" smtClean="0"/>
              <a:t>mempunyai</a:t>
            </a:r>
            <a:r>
              <a:rPr lang="en-US" b="1" dirty="0" smtClean="0"/>
              <a:t> </a:t>
            </a:r>
            <a:r>
              <a:rPr lang="en-US" b="1" dirty="0" err="1" smtClean="0"/>
              <a:t>kekuasaan</a:t>
            </a:r>
            <a:r>
              <a:rPr lang="en-US" b="1" dirty="0" smtClean="0"/>
              <a:t>/</a:t>
            </a:r>
            <a:r>
              <a:rPr lang="en-US" b="1" dirty="0" err="1" smtClean="0"/>
              <a:t>kewenangan</a:t>
            </a:r>
            <a:r>
              <a:rPr lang="en-US" b="1" dirty="0" smtClean="0"/>
              <a:t> </a:t>
            </a:r>
            <a:r>
              <a:rPr lang="en-US" b="1" dirty="0" err="1" smtClean="0"/>
              <a:t>memaksa</a:t>
            </a:r>
            <a:r>
              <a:rPr lang="en-US" b="1" dirty="0" smtClean="0"/>
              <a:t> </a:t>
            </a:r>
            <a:r>
              <a:rPr lang="en-US" b="1" dirty="0"/>
              <a:t>orang lain </a:t>
            </a:r>
            <a:r>
              <a:rPr lang="en-US" b="1" dirty="0" err="1"/>
              <a:t>untuk</a:t>
            </a:r>
            <a:r>
              <a:rPr lang="en-US" b="1" dirty="0"/>
              <a:t> </a:t>
            </a:r>
            <a:r>
              <a:rPr lang="en-US" b="1" dirty="0" err="1"/>
              <a:t>memberi</a:t>
            </a:r>
            <a:r>
              <a:rPr lang="en-US" b="1" dirty="0"/>
              <a:t> </a:t>
            </a:r>
            <a:r>
              <a:rPr lang="en-US" b="1" dirty="0" err="1"/>
              <a:t>atau</a:t>
            </a:r>
            <a:r>
              <a:rPr lang="en-US" b="1" dirty="0"/>
              <a:t> </a:t>
            </a:r>
            <a:r>
              <a:rPr lang="en-US" b="1" dirty="0" err="1"/>
              <a:t>melakukan</a:t>
            </a:r>
            <a:r>
              <a:rPr lang="en-US" b="1" dirty="0"/>
              <a:t> </a:t>
            </a:r>
            <a:r>
              <a:rPr lang="en-US" b="1" dirty="0" err="1"/>
              <a:t>sesuatu</a:t>
            </a:r>
            <a:r>
              <a:rPr lang="en-US" b="1" dirty="0"/>
              <a:t> yang </a:t>
            </a:r>
            <a:r>
              <a:rPr lang="en-US" b="1" dirty="0" err="1"/>
              <a:t>menguntungkan</a:t>
            </a:r>
            <a:r>
              <a:rPr lang="en-US" b="1" dirty="0"/>
              <a:t> </a:t>
            </a:r>
            <a:r>
              <a:rPr lang="en-US" b="1" dirty="0" err="1" smtClean="0"/>
              <a:t>dirinya</a:t>
            </a:r>
            <a:r>
              <a:rPr lang="en-US" b="1" dirty="0"/>
              <a:t>;</a:t>
            </a:r>
          </a:p>
          <a:p>
            <a:pPr indent="0">
              <a:buNone/>
            </a:pPr>
            <a:r>
              <a:rPr lang="en-US" b="1" dirty="0" err="1" smtClean="0"/>
              <a:t>Misalnya</a:t>
            </a:r>
            <a:r>
              <a:rPr lang="en-US" b="1" dirty="0" smtClean="0"/>
              <a:t> : </a:t>
            </a:r>
          </a:p>
          <a:p>
            <a:pPr marL="628650" indent="-285750">
              <a:buFont typeface="Wingdings" panose="05000000000000000000" pitchFamily="2" charset="2"/>
              <a:buChar char="Ø"/>
            </a:pPr>
            <a:r>
              <a:rPr lang="en-US" b="1" dirty="0" err="1" smtClean="0"/>
              <a:t>menaikkan</a:t>
            </a:r>
            <a:r>
              <a:rPr lang="en-US" b="1" dirty="0" smtClean="0"/>
              <a:t> </a:t>
            </a:r>
            <a:r>
              <a:rPr lang="en-US" b="1" dirty="0" err="1" smtClean="0"/>
              <a:t>tarif</a:t>
            </a:r>
            <a:r>
              <a:rPr lang="en-US" b="1" dirty="0" smtClean="0"/>
              <a:t> </a:t>
            </a:r>
            <a:r>
              <a:rPr lang="en-US" b="1" dirty="0" err="1" smtClean="0"/>
              <a:t>lebih</a:t>
            </a:r>
            <a:r>
              <a:rPr lang="en-US" b="1" dirty="0" smtClean="0"/>
              <a:t> </a:t>
            </a:r>
            <a:r>
              <a:rPr lang="en-US" b="1" dirty="0" err="1" smtClean="0"/>
              <a:t>tinggi</a:t>
            </a:r>
            <a:r>
              <a:rPr lang="en-US" b="1" dirty="0" smtClean="0"/>
              <a:t> </a:t>
            </a:r>
            <a:r>
              <a:rPr lang="en-US" b="1" dirty="0" err="1" smtClean="0"/>
              <a:t>dari</a:t>
            </a:r>
            <a:r>
              <a:rPr lang="en-US" b="1" dirty="0" smtClean="0"/>
              <a:t> </a:t>
            </a:r>
            <a:r>
              <a:rPr lang="en-US" b="1" dirty="0" err="1" smtClean="0"/>
              <a:t>ketentuan</a:t>
            </a:r>
            <a:r>
              <a:rPr lang="en-US" b="1" dirty="0"/>
              <a:t> </a:t>
            </a:r>
            <a:r>
              <a:rPr lang="en-US" b="1" dirty="0" smtClean="0"/>
              <a:t>(</a:t>
            </a:r>
            <a:r>
              <a:rPr lang="en-US" b="1" dirty="0" err="1" smtClean="0"/>
              <a:t>tarif</a:t>
            </a:r>
            <a:r>
              <a:rPr lang="en-US" b="1" dirty="0" smtClean="0"/>
              <a:t> KTP, KK);</a:t>
            </a:r>
          </a:p>
          <a:p>
            <a:pPr marL="628650" indent="-285750">
              <a:buFont typeface="Wingdings" panose="05000000000000000000" pitchFamily="2" charset="2"/>
              <a:buChar char="Ø"/>
            </a:pPr>
            <a:r>
              <a:rPr lang="en-US" b="1" dirty="0" err="1" smtClean="0"/>
              <a:t>memotong</a:t>
            </a:r>
            <a:r>
              <a:rPr lang="en-US" b="1" dirty="0" smtClean="0"/>
              <a:t> dana </a:t>
            </a:r>
            <a:r>
              <a:rPr lang="en-US" b="1" dirty="0" err="1" smtClean="0"/>
              <a:t>bantuan</a:t>
            </a:r>
            <a:r>
              <a:rPr lang="en-US" b="1" dirty="0" smtClean="0"/>
              <a:t> </a:t>
            </a:r>
            <a:r>
              <a:rPr lang="en-US" b="1" dirty="0" err="1" smtClean="0"/>
              <a:t>sosial</a:t>
            </a:r>
            <a:r>
              <a:rPr lang="en-US" b="1" dirty="0" smtClean="0"/>
              <a:t>;</a:t>
            </a:r>
          </a:p>
          <a:p>
            <a:pPr marL="628650" indent="-285750">
              <a:buFont typeface="Wingdings" panose="05000000000000000000" pitchFamily="2" charset="2"/>
              <a:buChar char="Ø"/>
            </a:pPr>
            <a:r>
              <a:rPr lang="en-US" b="1" dirty="0" err="1" smtClean="0"/>
              <a:t>Meminta</a:t>
            </a:r>
            <a:r>
              <a:rPr lang="en-US" b="1" dirty="0" smtClean="0"/>
              <a:t> </a:t>
            </a:r>
            <a:r>
              <a:rPr lang="en-US" b="1" dirty="0" err="1" smtClean="0"/>
              <a:t>uang</a:t>
            </a:r>
            <a:r>
              <a:rPr lang="en-US" b="1" dirty="0"/>
              <a:t> </a:t>
            </a:r>
            <a:r>
              <a:rPr lang="en-US" b="1" dirty="0" err="1" smtClean="0"/>
              <a:t>kepada</a:t>
            </a:r>
            <a:r>
              <a:rPr lang="en-US" b="1" dirty="0" smtClean="0"/>
              <a:t> </a:t>
            </a:r>
            <a:r>
              <a:rPr lang="en-US" b="1" dirty="0" err="1" smtClean="0"/>
              <a:t>pengusaha</a:t>
            </a:r>
            <a:r>
              <a:rPr lang="en-US" b="1" dirty="0" smtClean="0"/>
              <a:t> agar </a:t>
            </a:r>
            <a:r>
              <a:rPr lang="en-US" b="1" dirty="0" err="1" smtClean="0"/>
              <a:t>perijinan</a:t>
            </a:r>
            <a:r>
              <a:rPr lang="en-US" b="1" dirty="0" smtClean="0"/>
              <a:t> yang </a:t>
            </a:r>
            <a:r>
              <a:rPr lang="en-US" b="1" dirty="0" err="1" smtClean="0"/>
              <a:t>dimohon</a:t>
            </a:r>
            <a:r>
              <a:rPr lang="en-US" b="1" dirty="0" smtClean="0"/>
              <a:t> </a:t>
            </a:r>
            <a:r>
              <a:rPr lang="en-US" b="1" dirty="0" err="1" smtClean="0"/>
              <a:t>pengusaha</a:t>
            </a:r>
            <a:r>
              <a:rPr lang="en-US" b="1" dirty="0" smtClean="0"/>
              <a:t> </a:t>
            </a:r>
            <a:r>
              <a:rPr lang="en-US" b="1" dirty="0" err="1" smtClean="0"/>
              <a:t>disetujui</a:t>
            </a:r>
            <a:r>
              <a:rPr lang="en-US" b="1" dirty="0" smtClean="0"/>
              <a:t>;</a:t>
            </a:r>
          </a:p>
          <a:p>
            <a:pPr indent="0">
              <a:buNone/>
            </a:pPr>
            <a:endParaRPr lang="en-US" b="1" dirty="0" smtClean="0"/>
          </a:p>
          <a:p>
            <a:pPr marL="628650" indent="-285750">
              <a:buFont typeface="Wingdings" panose="05000000000000000000" pitchFamily="2" charset="2"/>
              <a:buChar char="Ø"/>
            </a:pPr>
            <a:endParaRPr lang="en-US" b="1" dirty="0" smtClean="0"/>
          </a:p>
          <a:p>
            <a:pPr marL="628650" indent="-285750">
              <a:buFont typeface="Wingdings" panose="05000000000000000000" pitchFamily="2" charset="2"/>
              <a:buChar char="Ø"/>
            </a:pPr>
            <a:endParaRPr lang="en-US" b="1" dirty="0" smtClean="0"/>
          </a:p>
          <a:p>
            <a:pPr marL="628650" indent="-285750">
              <a:buFont typeface="Wingdings" panose="05000000000000000000" pitchFamily="2" charset="2"/>
              <a:buChar char="Ø"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32872075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590328"/>
          </a:xfrm>
        </p:spPr>
        <p:txBody>
          <a:bodyPr>
            <a:normAutofit fontScale="90000"/>
          </a:bodyPr>
          <a:lstStyle/>
          <a:p>
            <a:r>
              <a:rPr lang="en-US" b="1" dirty="0" err="1"/>
              <a:t>Contoh</a:t>
            </a:r>
            <a:r>
              <a:rPr lang="en-US" b="1" dirty="0"/>
              <a:t> </a:t>
            </a:r>
            <a:r>
              <a:rPr lang="en-US" b="1" dirty="0" err="1"/>
              <a:t>kasus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357313"/>
            <a:ext cx="8915400" cy="4553909"/>
          </a:xfrm>
        </p:spPr>
        <p:txBody>
          <a:bodyPr>
            <a:normAutofit lnSpcReduction="10000"/>
          </a:bodyPr>
          <a:lstStyle/>
          <a:p>
            <a:r>
              <a:rPr lang="en-US" sz="2000" b="1" dirty="0" err="1" smtClean="0"/>
              <a:t>Penggelapan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dalam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jabatan</a:t>
            </a:r>
            <a:endParaRPr lang="en-US" sz="2000" b="1" dirty="0" smtClean="0"/>
          </a:p>
          <a:p>
            <a:pPr indent="0">
              <a:buNone/>
            </a:pPr>
            <a:r>
              <a:rPr lang="en-US" sz="2000" b="1" dirty="0" err="1"/>
              <a:t>Dengan</a:t>
            </a:r>
            <a:r>
              <a:rPr lang="en-US" sz="2000" b="1" dirty="0"/>
              <a:t> </a:t>
            </a:r>
            <a:r>
              <a:rPr lang="en-US" sz="2000" b="1" dirty="0" err="1"/>
              <a:t>jabatannya</a:t>
            </a:r>
            <a:r>
              <a:rPr lang="en-US" sz="2000" b="1" dirty="0"/>
              <a:t> sang </a:t>
            </a:r>
            <a:r>
              <a:rPr lang="en-US" sz="2000" b="1" dirty="0" err="1"/>
              <a:t>pelaku</a:t>
            </a:r>
            <a:r>
              <a:rPr lang="en-US" sz="2000" b="1" dirty="0"/>
              <a:t> </a:t>
            </a:r>
            <a:r>
              <a:rPr lang="en-US" sz="2000" b="1" dirty="0" err="1"/>
              <a:t>menggelapkan</a:t>
            </a:r>
            <a:r>
              <a:rPr lang="en-US" sz="2000" b="1" dirty="0"/>
              <a:t> </a:t>
            </a:r>
            <a:r>
              <a:rPr lang="en-US" sz="2000" b="1" dirty="0" err="1"/>
              <a:t>atau</a:t>
            </a:r>
            <a:r>
              <a:rPr lang="en-US" sz="2000" b="1" dirty="0"/>
              <a:t> </a:t>
            </a:r>
            <a:r>
              <a:rPr lang="en-US" sz="2000" b="1" dirty="0" err="1"/>
              <a:t>membantu</a:t>
            </a:r>
            <a:r>
              <a:rPr lang="en-US" sz="2000" b="1" dirty="0"/>
              <a:t> orang lain </a:t>
            </a:r>
            <a:r>
              <a:rPr lang="en-US" sz="2000" b="1" dirty="0" err="1"/>
              <a:t>menggelapkan</a:t>
            </a:r>
            <a:r>
              <a:rPr lang="en-US" sz="2000" b="1" dirty="0"/>
              <a:t> </a:t>
            </a:r>
            <a:r>
              <a:rPr lang="en-US" sz="2000" b="1" dirty="0" err="1"/>
              <a:t>uang</a:t>
            </a:r>
            <a:r>
              <a:rPr lang="en-US" sz="2000" b="1" dirty="0"/>
              <a:t> </a:t>
            </a:r>
            <a:r>
              <a:rPr lang="en-US" sz="2000" b="1" dirty="0" err="1"/>
              <a:t>atau</a:t>
            </a:r>
            <a:r>
              <a:rPr lang="en-US" sz="2000" b="1" dirty="0"/>
              <a:t> </a:t>
            </a:r>
            <a:r>
              <a:rPr lang="en-US" sz="2000" b="1" dirty="0" err="1"/>
              <a:t>surat</a:t>
            </a:r>
            <a:r>
              <a:rPr lang="en-US" sz="2000" b="1" dirty="0"/>
              <a:t> </a:t>
            </a:r>
            <a:r>
              <a:rPr lang="en-US" sz="2000" b="1" dirty="0" err="1"/>
              <a:t>berharga</a:t>
            </a:r>
            <a:r>
              <a:rPr lang="en-US" sz="2000" b="1" dirty="0"/>
              <a:t> </a:t>
            </a:r>
            <a:r>
              <a:rPr lang="en-US" sz="2000" b="1" dirty="0" err="1"/>
              <a:t>milik</a:t>
            </a:r>
            <a:r>
              <a:rPr lang="en-US" sz="2000" b="1" dirty="0"/>
              <a:t> </a:t>
            </a:r>
            <a:r>
              <a:rPr lang="en-US" sz="2000" b="1" dirty="0" err="1"/>
              <a:t>negara</a:t>
            </a:r>
            <a:r>
              <a:rPr lang="en-US" sz="2000" b="1" dirty="0"/>
              <a:t> </a:t>
            </a:r>
            <a:r>
              <a:rPr lang="en-US" sz="2000" b="1" dirty="0" err="1"/>
              <a:t>sehingga</a:t>
            </a:r>
            <a:r>
              <a:rPr lang="en-US" sz="2000" b="1" dirty="0"/>
              <a:t> </a:t>
            </a:r>
            <a:r>
              <a:rPr lang="en-US" sz="2000" b="1" dirty="0" err="1"/>
              <a:t>menguntungkan</a:t>
            </a:r>
            <a:r>
              <a:rPr lang="en-US" sz="2000" b="1" dirty="0"/>
              <a:t> </a:t>
            </a:r>
            <a:r>
              <a:rPr lang="en-US" sz="2000" b="1" dirty="0" err="1"/>
              <a:t>dirinya</a:t>
            </a:r>
            <a:r>
              <a:rPr lang="en-US" sz="2000" b="1" dirty="0"/>
              <a:t> </a:t>
            </a:r>
            <a:r>
              <a:rPr lang="en-US" sz="2000" b="1" dirty="0" err="1"/>
              <a:t>atau</a:t>
            </a:r>
            <a:r>
              <a:rPr lang="en-US" sz="2000" b="1" dirty="0"/>
              <a:t> orang </a:t>
            </a:r>
            <a:r>
              <a:rPr lang="en-US" sz="2000" b="1" dirty="0" smtClean="0"/>
              <a:t>lain;</a:t>
            </a:r>
          </a:p>
          <a:p>
            <a:pPr indent="0">
              <a:buNone/>
            </a:pPr>
            <a:r>
              <a:rPr lang="en-US" sz="2000" b="1" dirty="0" err="1" smtClean="0"/>
              <a:t>Misalnya</a:t>
            </a:r>
            <a:r>
              <a:rPr lang="en-US" sz="2000" b="1" dirty="0" smtClean="0"/>
              <a:t> :</a:t>
            </a:r>
          </a:p>
          <a:p>
            <a:pPr marL="685800">
              <a:buFont typeface="Wingdings" panose="05000000000000000000" pitchFamily="2" charset="2"/>
              <a:buChar char="Ø"/>
            </a:pPr>
            <a:r>
              <a:rPr lang="en-US" sz="2000" b="1" dirty="0" err="1" smtClean="0"/>
              <a:t>Mengklaim</a:t>
            </a:r>
            <a:r>
              <a:rPr lang="en-US" sz="2000" b="1" dirty="0" smtClean="0"/>
              <a:t>/</a:t>
            </a:r>
            <a:r>
              <a:rPr lang="en-US" sz="2000" b="1" dirty="0" err="1" smtClean="0"/>
              <a:t>mengakui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tanah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titisara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desa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sebagai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miliknya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dijual</a:t>
            </a:r>
            <a:r>
              <a:rPr lang="en-US" sz="2000" b="1" dirty="0" smtClean="0"/>
              <a:t>/</a:t>
            </a:r>
            <a:r>
              <a:rPr lang="en-US" sz="2000" b="1" dirty="0" err="1" smtClean="0"/>
              <a:t>disewakan</a:t>
            </a:r>
            <a:r>
              <a:rPr lang="en-US" sz="2000" b="1" dirty="0" smtClean="0"/>
              <a:t>;</a:t>
            </a:r>
          </a:p>
          <a:p>
            <a:pPr marL="685800">
              <a:buFont typeface="Wingdings" panose="05000000000000000000" pitchFamily="2" charset="2"/>
              <a:buChar char="Ø"/>
            </a:pPr>
            <a:r>
              <a:rPr lang="en-US" sz="2000" b="1" dirty="0" err="1" smtClean="0"/>
              <a:t>Menjual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fasilitas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jabatan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berupa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BMDes</a:t>
            </a:r>
            <a:r>
              <a:rPr lang="en-US" sz="2000" b="1" dirty="0" smtClean="0"/>
              <a:t>;</a:t>
            </a:r>
          </a:p>
          <a:p>
            <a:pPr marL="685800">
              <a:buFont typeface="Wingdings" panose="05000000000000000000" pitchFamily="2" charset="2"/>
              <a:buChar char="Ø"/>
            </a:pPr>
            <a:r>
              <a:rPr lang="en-US" sz="2000" b="1" dirty="0" err="1" smtClean="0"/>
              <a:t>Pemalsuan</a:t>
            </a:r>
            <a:r>
              <a:rPr lang="en-US" sz="2000" b="1" dirty="0" smtClean="0"/>
              <a:t> </a:t>
            </a:r>
            <a:r>
              <a:rPr lang="en-US" sz="2000" b="1" dirty="0" err="1"/>
              <a:t>dokumen</a:t>
            </a:r>
            <a:r>
              <a:rPr lang="en-US" sz="2000" b="1" dirty="0"/>
              <a:t> </a:t>
            </a:r>
            <a:r>
              <a:rPr lang="en-US" sz="2000" b="1" dirty="0" err="1"/>
              <a:t>maupun</a:t>
            </a:r>
            <a:r>
              <a:rPr lang="en-US" sz="2000" b="1" dirty="0"/>
              <a:t> </a:t>
            </a:r>
            <a:r>
              <a:rPr lang="en-US" sz="2000" b="1" dirty="0" err="1"/>
              <a:t>buku</a:t>
            </a:r>
            <a:r>
              <a:rPr lang="en-US" sz="2000" b="1" dirty="0"/>
              <a:t> </a:t>
            </a:r>
            <a:r>
              <a:rPr lang="en-US" sz="2000" b="1" dirty="0" err="1" smtClean="0"/>
              <a:t>atau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catatan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keuangan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lainnya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untuk</a:t>
            </a:r>
            <a:r>
              <a:rPr lang="en-US" sz="2000" b="1" dirty="0" smtClean="0"/>
              <a:t> </a:t>
            </a:r>
            <a:r>
              <a:rPr lang="en-US" sz="2000" b="1" dirty="0" err="1"/>
              <a:t>pemeriksaan</a:t>
            </a:r>
            <a:r>
              <a:rPr lang="en-US" sz="2000" b="1" dirty="0"/>
              <a:t> </a:t>
            </a:r>
            <a:r>
              <a:rPr lang="en-US" sz="2000" b="1" dirty="0" err="1" smtClean="0"/>
              <a:t>administrasi</a:t>
            </a:r>
            <a:r>
              <a:rPr lang="en-US" sz="2000" b="1" dirty="0" smtClean="0"/>
              <a:t>;</a:t>
            </a:r>
          </a:p>
          <a:p>
            <a:pPr marL="685800">
              <a:buFont typeface="Wingdings" panose="05000000000000000000" pitchFamily="2" charset="2"/>
              <a:buChar char="Ø"/>
            </a:pPr>
            <a:r>
              <a:rPr lang="en-US" sz="2000" b="1" dirty="0" err="1" smtClean="0"/>
              <a:t>Menggunakan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secara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pribadi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setoran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pajak</a:t>
            </a:r>
            <a:r>
              <a:rPr lang="en-US" sz="2000" b="1" dirty="0" smtClean="0"/>
              <a:t>/PBB </a:t>
            </a:r>
            <a:r>
              <a:rPr lang="en-US" sz="2000" b="1" dirty="0" err="1" smtClean="0"/>
              <a:t>dari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masyarakat</a:t>
            </a:r>
            <a:r>
              <a:rPr lang="en-US" sz="2000" b="1" dirty="0" smtClean="0"/>
              <a:t>;</a:t>
            </a:r>
          </a:p>
          <a:p>
            <a:pPr marL="685800">
              <a:buFont typeface="Wingdings" panose="05000000000000000000" pitchFamily="2" charset="2"/>
              <a:buChar char="Ø"/>
            </a:pPr>
            <a:r>
              <a:rPr lang="en-US" sz="2000" b="1" dirty="0" err="1" smtClean="0"/>
              <a:t>dll</a:t>
            </a:r>
            <a:endParaRPr lang="en-US" sz="2000" b="1" dirty="0" smtClean="0"/>
          </a:p>
          <a:p>
            <a:pPr marL="685800">
              <a:buFont typeface="Wingdings" panose="05000000000000000000" pitchFamily="2" charset="2"/>
              <a:buChar char="Ø"/>
            </a:pP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12880170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975" y="242888"/>
            <a:ext cx="9418637" cy="671512"/>
          </a:xfrm>
        </p:spPr>
        <p:txBody>
          <a:bodyPr>
            <a:normAutofit/>
          </a:bodyPr>
          <a:lstStyle/>
          <a:p>
            <a:r>
              <a:rPr lang="en-US" sz="2800" b="1" dirty="0" err="1" smtClean="0">
                <a:solidFill>
                  <a:srgbClr val="FF0000"/>
                </a:solidFill>
              </a:rPr>
              <a:t>Tugas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dan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wewenang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28775" y="914400"/>
            <a:ext cx="9875837" cy="5715000"/>
          </a:xfrm>
        </p:spPr>
        <p:txBody>
          <a:bodyPr>
            <a:normAutofit/>
          </a:bodyPr>
          <a:lstStyle/>
          <a:p>
            <a:r>
              <a:rPr lang="en-US" b="1" dirty="0" err="1" smtClean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Berdasarkan</a:t>
            </a:r>
            <a:r>
              <a:rPr lang="en-US" b="1" dirty="0" smtClean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 </a:t>
            </a:r>
            <a:r>
              <a:rPr lang="en-US" b="1" dirty="0" err="1" smtClean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Undang-undang</a:t>
            </a:r>
            <a:r>
              <a:rPr lang="en-US" b="1" dirty="0" smtClean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 No. 6 </a:t>
            </a:r>
            <a:r>
              <a:rPr lang="en-US" b="1" dirty="0" err="1" smtClean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Tahun</a:t>
            </a:r>
            <a:r>
              <a:rPr lang="en-US" b="1" dirty="0" smtClean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 2014 :</a:t>
            </a:r>
          </a:p>
          <a:p>
            <a:r>
              <a:rPr lang="en-US" b="1" dirty="0" smtClean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(1)Kepala </a:t>
            </a:r>
            <a:r>
              <a:rPr lang="en-US" b="1" dirty="0" err="1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Desa</a:t>
            </a:r>
            <a:r>
              <a:rPr lang="en-US" b="1" dirty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 </a:t>
            </a:r>
            <a:r>
              <a:rPr lang="en-US" b="1" dirty="0" err="1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bertugas</a:t>
            </a:r>
            <a:r>
              <a:rPr lang="en-US" b="1" dirty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 </a:t>
            </a:r>
            <a:r>
              <a:rPr lang="en-US" b="1" dirty="0" err="1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menyelenggarakan</a:t>
            </a:r>
            <a:r>
              <a:rPr lang="en-US" b="1" dirty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 </a:t>
            </a:r>
            <a:r>
              <a:rPr lang="en-US" b="1" dirty="0" err="1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Pemerintahan</a:t>
            </a:r>
            <a:r>
              <a:rPr lang="en-US" b="1" dirty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 </a:t>
            </a:r>
            <a:r>
              <a:rPr lang="en-US" b="1" dirty="0" err="1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Desa</a:t>
            </a:r>
            <a:r>
              <a:rPr lang="en-US" b="1" dirty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, </a:t>
            </a:r>
            <a:r>
              <a:rPr lang="en-US" b="1" dirty="0" err="1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melaksanakan</a:t>
            </a:r>
            <a:r>
              <a:rPr lang="en-US" b="1" dirty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 Pembangunan </a:t>
            </a:r>
            <a:r>
              <a:rPr lang="en-US" b="1" dirty="0" err="1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Desa</a:t>
            </a:r>
            <a:r>
              <a:rPr lang="en-US" b="1" dirty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, </a:t>
            </a:r>
            <a:r>
              <a:rPr lang="en-US" b="1" dirty="0" err="1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pembinaan</a:t>
            </a:r>
            <a:r>
              <a:rPr lang="en-US" b="1" dirty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 </a:t>
            </a:r>
            <a:r>
              <a:rPr lang="en-US" b="1" dirty="0" err="1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kemasyarakatan</a:t>
            </a:r>
            <a:r>
              <a:rPr lang="en-US" b="1" dirty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 </a:t>
            </a:r>
            <a:r>
              <a:rPr lang="en-US" b="1" dirty="0" err="1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Desa</a:t>
            </a:r>
            <a:r>
              <a:rPr lang="en-US" b="1" dirty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, </a:t>
            </a:r>
            <a:r>
              <a:rPr lang="en-US" b="1" dirty="0" err="1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dan</a:t>
            </a:r>
            <a:r>
              <a:rPr lang="en-US" b="1" dirty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 </a:t>
            </a:r>
            <a:r>
              <a:rPr lang="en-US" b="1" dirty="0" err="1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pemberdayaan</a:t>
            </a:r>
            <a:r>
              <a:rPr lang="en-US" b="1" dirty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 </a:t>
            </a:r>
            <a:r>
              <a:rPr lang="en-US" b="1" dirty="0" err="1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masyarakat</a:t>
            </a:r>
            <a:r>
              <a:rPr lang="en-US" b="1" dirty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 </a:t>
            </a:r>
            <a:r>
              <a:rPr lang="en-US" b="1" dirty="0" err="1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Desa</a:t>
            </a:r>
            <a:r>
              <a:rPr lang="en-US" b="1" dirty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. </a:t>
            </a:r>
            <a:endParaRPr lang="en-US" b="1" dirty="0" smtClean="0"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  <a:p>
            <a:r>
              <a:rPr lang="en-US" b="1" dirty="0" smtClean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(2) </a:t>
            </a:r>
            <a:r>
              <a:rPr lang="en-US" b="1" dirty="0" err="1" smtClean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Dalam</a:t>
            </a:r>
            <a:r>
              <a:rPr lang="en-US" b="1" dirty="0" smtClean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 </a:t>
            </a:r>
            <a:r>
              <a:rPr lang="en-US" b="1" dirty="0" err="1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melaksanakan</a:t>
            </a:r>
            <a:r>
              <a:rPr lang="en-US" b="1" dirty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 </a:t>
            </a:r>
            <a:r>
              <a:rPr lang="en-US" b="1" dirty="0" err="1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tugas</a:t>
            </a:r>
            <a:r>
              <a:rPr lang="en-US" b="1" dirty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 </a:t>
            </a:r>
            <a:r>
              <a:rPr lang="en-US" b="1" dirty="0" err="1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sebagaimana</a:t>
            </a:r>
            <a:r>
              <a:rPr lang="en-US" b="1" dirty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 </a:t>
            </a:r>
            <a:r>
              <a:rPr lang="en-US" b="1" dirty="0" err="1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dimaksud</a:t>
            </a:r>
            <a:r>
              <a:rPr lang="en-US" b="1" dirty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 </a:t>
            </a:r>
            <a:r>
              <a:rPr lang="en-US" b="1" dirty="0" err="1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pada</a:t>
            </a:r>
            <a:r>
              <a:rPr lang="en-US" b="1" dirty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 </a:t>
            </a:r>
            <a:r>
              <a:rPr lang="en-US" b="1" dirty="0" err="1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ayat</a:t>
            </a:r>
            <a:r>
              <a:rPr lang="en-US" b="1" dirty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 (1), Kepala </a:t>
            </a:r>
            <a:r>
              <a:rPr lang="en-US" b="1" dirty="0" err="1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Desa</a:t>
            </a:r>
            <a:r>
              <a:rPr lang="en-US" b="1" dirty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 </a:t>
            </a:r>
            <a:r>
              <a:rPr lang="en-US" b="1" dirty="0" err="1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berwenang</a:t>
            </a:r>
            <a:r>
              <a:rPr lang="en-US" b="1" dirty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: </a:t>
            </a:r>
            <a:endParaRPr lang="en-US" b="1" dirty="0" smtClean="0"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  <a:p>
            <a:r>
              <a:rPr lang="en-US" b="1" dirty="0" smtClean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a</a:t>
            </a:r>
            <a:r>
              <a:rPr lang="en-US" b="1" dirty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. </a:t>
            </a:r>
            <a:r>
              <a:rPr lang="en-US" b="1" dirty="0" err="1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memimpin</a:t>
            </a:r>
            <a:r>
              <a:rPr lang="en-US" b="1" dirty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 </a:t>
            </a:r>
            <a:r>
              <a:rPr lang="en-US" b="1" dirty="0" err="1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penyelenggaraan</a:t>
            </a:r>
            <a:r>
              <a:rPr lang="en-US" b="1" dirty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 </a:t>
            </a:r>
            <a:r>
              <a:rPr lang="en-US" b="1" dirty="0" err="1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Pemerintahan</a:t>
            </a:r>
            <a:r>
              <a:rPr lang="en-US" b="1" dirty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 </a:t>
            </a:r>
            <a:r>
              <a:rPr lang="en-US" b="1" dirty="0" err="1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Desa</a:t>
            </a:r>
            <a:r>
              <a:rPr lang="en-US" b="1" dirty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; </a:t>
            </a:r>
            <a:endParaRPr lang="en-US" b="1" dirty="0" smtClean="0"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  <a:p>
            <a:r>
              <a:rPr lang="en-US" b="1" dirty="0" smtClean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b</a:t>
            </a:r>
            <a:r>
              <a:rPr lang="en-US" b="1" dirty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. </a:t>
            </a:r>
            <a:r>
              <a:rPr lang="en-US" b="1" dirty="0" err="1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mengangkat</a:t>
            </a:r>
            <a:r>
              <a:rPr lang="en-US" b="1" dirty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 </a:t>
            </a:r>
            <a:r>
              <a:rPr lang="en-US" b="1" dirty="0" err="1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dan</a:t>
            </a:r>
            <a:r>
              <a:rPr lang="en-US" b="1" dirty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 </a:t>
            </a:r>
            <a:r>
              <a:rPr lang="en-US" b="1" dirty="0" err="1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memberhentikan</a:t>
            </a:r>
            <a:r>
              <a:rPr lang="en-US" b="1" dirty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 </a:t>
            </a:r>
            <a:r>
              <a:rPr lang="en-US" b="1" dirty="0" err="1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perangkat</a:t>
            </a:r>
            <a:r>
              <a:rPr lang="en-US" b="1" dirty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 </a:t>
            </a:r>
            <a:r>
              <a:rPr lang="en-US" b="1" dirty="0" err="1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Desa</a:t>
            </a:r>
            <a:r>
              <a:rPr lang="en-US" b="1" dirty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; </a:t>
            </a:r>
            <a:endParaRPr lang="en-US" b="1" dirty="0" smtClean="0"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  <a:p>
            <a:r>
              <a:rPr lang="en-US" b="1" dirty="0" smtClean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c</a:t>
            </a:r>
            <a:r>
              <a:rPr lang="en-US" b="1" dirty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. </a:t>
            </a:r>
            <a:r>
              <a:rPr lang="en-US" b="1" dirty="0" err="1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memegang</a:t>
            </a:r>
            <a:r>
              <a:rPr lang="en-US" b="1" dirty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 </a:t>
            </a:r>
            <a:r>
              <a:rPr lang="en-US" b="1" dirty="0" err="1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kekuasaan</a:t>
            </a:r>
            <a:r>
              <a:rPr lang="en-US" b="1" dirty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 </a:t>
            </a:r>
            <a:r>
              <a:rPr lang="en-US" b="1" dirty="0" err="1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pengelolaan</a:t>
            </a:r>
            <a:r>
              <a:rPr lang="en-US" b="1" dirty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 </a:t>
            </a:r>
            <a:r>
              <a:rPr lang="en-US" b="1" dirty="0" err="1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Keuangan</a:t>
            </a:r>
            <a:r>
              <a:rPr lang="en-US" b="1" dirty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 </a:t>
            </a:r>
            <a:r>
              <a:rPr lang="en-US" b="1" dirty="0" err="1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dan</a:t>
            </a:r>
            <a:r>
              <a:rPr lang="en-US" b="1" dirty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 </a:t>
            </a:r>
            <a:r>
              <a:rPr lang="en-US" b="1" dirty="0" err="1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Aset</a:t>
            </a:r>
            <a:r>
              <a:rPr lang="en-US" b="1" dirty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 </a:t>
            </a:r>
            <a:r>
              <a:rPr lang="en-US" b="1" dirty="0" err="1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Desa</a:t>
            </a:r>
            <a:r>
              <a:rPr lang="en-US" b="1" dirty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; </a:t>
            </a:r>
            <a:endParaRPr lang="en-US" b="1" dirty="0" smtClean="0"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  <a:p>
            <a:r>
              <a:rPr lang="en-US" b="1" dirty="0" smtClean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d</a:t>
            </a:r>
            <a:r>
              <a:rPr lang="en-US" b="1" dirty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. </a:t>
            </a:r>
            <a:r>
              <a:rPr lang="en-US" b="1" dirty="0" err="1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menetapkan</a:t>
            </a:r>
            <a:r>
              <a:rPr lang="en-US" b="1" dirty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 </a:t>
            </a:r>
            <a:r>
              <a:rPr lang="en-US" b="1" dirty="0" err="1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Peraturan</a:t>
            </a:r>
            <a:r>
              <a:rPr lang="en-US" b="1" dirty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 </a:t>
            </a:r>
            <a:r>
              <a:rPr lang="en-US" b="1" dirty="0" err="1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Desa</a:t>
            </a:r>
            <a:r>
              <a:rPr lang="en-US" b="1" dirty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; </a:t>
            </a:r>
            <a:endParaRPr lang="en-US" b="1" dirty="0" smtClean="0"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  <a:p>
            <a:r>
              <a:rPr lang="en-US" b="1" dirty="0" smtClean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e</a:t>
            </a:r>
            <a:r>
              <a:rPr lang="en-US" b="1" dirty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. </a:t>
            </a:r>
            <a:r>
              <a:rPr lang="en-US" b="1" dirty="0" err="1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menetapkan</a:t>
            </a:r>
            <a:r>
              <a:rPr lang="en-US" b="1" dirty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 </a:t>
            </a:r>
            <a:r>
              <a:rPr lang="en-US" b="1" dirty="0" err="1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Anggaran</a:t>
            </a:r>
            <a:r>
              <a:rPr lang="en-US" b="1" dirty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 </a:t>
            </a:r>
            <a:r>
              <a:rPr lang="en-US" b="1" dirty="0" err="1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Pendapatan</a:t>
            </a:r>
            <a:r>
              <a:rPr lang="en-US" b="1" dirty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 </a:t>
            </a:r>
            <a:r>
              <a:rPr lang="en-US" b="1" dirty="0" err="1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dan</a:t>
            </a:r>
            <a:r>
              <a:rPr lang="en-US" b="1" dirty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 </a:t>
            </a:r>
            <a:r>
              <a:rPr lang="en-US" b="1" dirty="0" err="1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Belanja</a:t>
            </a:r>
            <a:r>
              <a:rPr lang="en-US" b="1" dirty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 </a:t>
            </a:r>
            <a:r>
              <a:rPr lang="en-US" b="1" dirty="0" err="1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Desa</a:t>
            </a:r>
            <a:r>
              <a:rPr lang="en-US" b="1" dirty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; </a:t>
            </a:r>
            <a:endParaRPr lang="en-US" b="1" dirty="0" smtClean="0"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  <a:p>
            <a:r>
              <a:rPr lang="en-US" b="1" dirty="0" smtClean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f</a:t>
            </a:r>
            <a:r>
              <a:rPr lang="en-US" b="1" dirty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. </a:t>
            </a:r>
            <a:r>
              <a:rPr lang="en-US" b="1" dirty="0" err="1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membina</a:t>
            </a:r>
            <a:r>
              <a:rPr lang="en-US" b="1" dirty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 </a:t>
            </a:r>
            <a:r>
              <a:rPr lang="en-US" b="1" dirty="0" err="1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kehidupan</a:t>
            </a:r>
            <a:r>
              <a:rPr lang="en-US" b="1" dirty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 </a:t>
            </a:r>
            <a:r>
              <a:rPr lang="en-US" b="1" dirty="0" err="1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masyarakat</a:t>
            </a:r>
            <a:r>
              <a:rPr lang="en-US" b="1" dirty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 </a:t>
            </a:r>
            <a:r>
              <a:rPr lang="en-US" b="1" dirty="0" err="1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Desa</a:t>
            </a:r>
            <a:r>
              <a:rPr lang="en-US" b="1" dirty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; </a:t>
            </a:r>
            <a:endParaRPr lang="en-US" b="1" dirty="0" smtClean="0"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  <a:p>
            <a:r>
              <a:rPr lang="en-US" b="1" dirty="0" smtClean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G. </a:t>
            </a:r>
            <a:r>
              <a:rPr lang="en-US" b="1" dirty="0" err="1" smtClean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membina</a:t>
            </a:r>
            <a:r>
              <a:rPr lang="en-US" b="1" dirty="0" smtClean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 </a:t>
            </a:r>
            <a:r>
              <a:rPr lang="en-US" b="1" dirty="0" err="1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ketenteraman</a:t>
            </a:r>
            <a:r>
              <a:rPr lang="en-US" b="1" dirty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 </a:t>
            </a:r>
            <a:r>
              <a:rPr lang="en-US" b="1" dirty="0" err="1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dan</a:t>
            </a:r>
            <a:r>
              <a:rPr lang="en-US" b="1" dirty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 </a:t>
            </a:r>
            <a:r>
              <a:rPr lang="en-US" b="1" dirty="0" err="1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ketertiban</a:t>
            </a:r>
            <a:r>
              <a:rPr lang="en-US" b="1" dirty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 </a:t>
            </a:r>
            <a:r>
              <a:rPr lang="en-US" b="1" dirty="0" err="1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masyarakat</a:t>
            </a:r>
            <a:r>
              <a:rPr lang="en-US" b="1" dirty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 </a:t>
            </a:r>
            <a:r>
              <a:rPr lang="en-US" b="1" dirty="0" err="1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Desa</a:t>
            </a:r>
            <a:r>
              <a:rPr lang="en-US" b="1" dirty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; </a:t>
            </a:r>
          </a:p>
        </p:txBody>
      </p:sp>
    </p:spTree>
    <p:extLst>
      <p:ext uri="{BB962C8B-B14F-4D97-AF65-F5344CB8AC3E}">
        <p14:creationId xmlns:p14="http://schemas.microsoft.com/office/powerpoint/2010/main" val="127846894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604615"/>
          </a:xfrm>
        </p:spPr>
        <p:txBody>
          <a:bodyPr>
            <a:normAutofit fontScale="90000"/>
          </a:bodyPr>
          <a:lstStyle/>
          <a:p>
            <a:r>
              <a:rPr lang="en-US" b="1" dirty="0" err="1"/>
              <a:t>Contoh</a:t>
            </a:r>
            <a:r>
              <a:rPr lang="en-US" b="1" dirty="0"/>
              <a:t> </a:t>
            </a:r>
            <a:r>
              <a:rPr lang="en-US" b="1" dirty="0" err="1"/>
              <a:t>kasus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414463"/>
            <a:ext cx="8915400" cy="4496759"/>
          </a:xfrm>
        </p:spPr>
        <p:txBody>
          <a:bodyPr>
            <a:normAutofit lnSpcReduction="10000"/>
          </a:bodyPr>
          <a:lstStyle/>
          <a:p>
            <a:r>
              <a:rPr lang="en-US" sz="2000" b="1" dirty="0" err="1" smtClean="0"/>
              <a:t>Kecurangan</a:t>
            </a:r>
            <a:r>
              <a:rPr lang="en-US" sz="2000" b="1" dirty="0"/>
              <a:t> </a:t>
            </a:r>
            <a:r>
              <a:rPr lang="en-US" sz="2000" b="1" dirty="0" err="1" smtClean="0"/>
              <a:t>atau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perbuatan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curang</a:t>
            </a:r>
            <a:endParaRPr lang="en-US" sz="2000" b="1" dirty="0"/>
          </a:p>
          <a:p>
            <a:r>
              <a:rPr lang="en-US" sz="2000" b="1" dirty="0" err="1" smtClean="0"/>
              <a:t>Secara</a:t>
            </a:r>
            <a:r>
              <a:rPr lang="en-US" sz="2000" b="1" dirty="0" smtClean="0"/>
              <a:t>  </a:t>
            </a:r>
            <a:r>
              <a:rPr lang="en-US" sz="2000" b="1" dirty="0" err="1" smtClean="0"/>
              <a:t>umum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merupakan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perbuatan</a:t>
            </a:r>
            <a:r>
              <a:rPr lang="en-US" sz="2000" b="1" dirty="0" smtClean="0"/>
              <a:t> yang </a:t>
            </a:r>
            <a:r>
              <a:rPr lang="en-US" sz="2000" b="1" dirty="0" err="1" smtClean="0"/>
              <a:t>tidak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baik</a:t>
            </a:r>
            <a:r>
              <a:rPr lang="en-US" sz="2000" b="1" dirty="0" smtClean="0"/>
              <a:t>, </a:t>
            </a:r>
            <a:r>
              <a:rPr lang="en-US" sz="2000" b="1" dirty="0" err="1"/>
              <a:t>melakukan</a:t>
            </a:r>
            <a:r>
              <a:rPr lang="en-US" sz="2000" b="1" dirty="0"/>
              <a:t> </a:t>
            </a:r>
            <a:r>
              <a:rPr lang="en-US" sz="2000" b="1" dirty="0" err="1"/>
              <a:t>kecurangan</a:t>
            </a:r>
            <a:r>
              <a:rPr lang="en-US" sz="2000" b="1" dirty="0"/>
              <a:t> </a:t>
            </a:r>
            <a:r>
              <a:rPr lang="en-US" sz="2000" b="1" dirty="0" err="1"/>
              <a:t>dalam</a:t>
            </a:r>
            <a:r>
              <a:rPr lang="en-US" sz="2000" b="1" dirty="0"/>
              <a:t> </a:t>
            </a:r>
            <a:r>
              <a:rPr lang="en-US" sz="2000" b="1" dirty="0" err="1"/>
              <a:t>pengadaan</a:t>
            </a:r>
            <a:r>
              <a:rPr lang="en-US" sz="2000" b="1" dirty="0"/>
              <a:t> </a:t>
            </a:r>
            <a:r>
              <a:rPr lang="en-US" sz="2000" b="1" dirty="0" err="1"/>
              <a:t>atau</a:t>
            </a:r>
            <a:r>
              <a:rPr lang="en-US" sz="2000" b="1" dirty="0"/>
              <a:t> </a:t>
            </a:r>
            <a:r>
              <a:rPr lang="en-US" sz="2000" b="1" dirty="0" err="1"/>
              <a:t>pemberian</a:t>
            </a:r>
            <a:r>
              <a:rPr lang="en-US" sz="2000" b="1" dirty="0"/>
              <a:t> </a:t>
            </a:r>
            <a:r>
              <a:rPr lang="en-US" sz="2000" b="1" dirty="0" err="1"/>
              <a:t>barang</a:t>
            </a:r>
            <a:r>
              <a:rPr lang="en-US" sz="2000" b="1" dirty="0"/>
              <a:t> yang </a:t>
            </a:r>
            <a:r>
              <a:rPr lang="en-US" sz="2000" b="1" dirty="0" err="1"/>
              <a:t>mengakibatkan</a:t>
            </a:r>
            <a:r>
              <a:rPr lang="en-US" sz="2000" b="1" dirty="0"/>
              <a:t> </a:t>
            </a:r>
            <a:r>
              <a:rPr lang="en-US" sz="2000" b="1" dirty="0" err="1"/>
              <a:t>kerugian</a:t>
            </a:r>
            <a:r>
              <a:rPr lang="en-US" sz="2000" b="1" dirty="0"/>
              <a:t> </a:t>
            </a:r>
            <a:r>
              <a:rPr lang="en-US" sz="2000" b="1" dirty="0" err="1"/>
              <a:t>bagi</a:t>
            </a:r>
            <a:r>
              <a:rPr lang="en-US" sz="2000" b="1" dirty="0"/>
              <a:t> orang lain </a:t>
            </a:r>
            <a:r>
              <a:rPr lang="en-US" sz="2000" b="1" dirty="0" err="1"/>
              <a:t>atau</a:t>
            </a:r>
            <a:r>
              <a:rPr lang="en-US" sz="2000" b="1" dirty="0"/>
              <a:t> </a:t>
            </a:r>
            <a:r>
              <a:rPr lang="en-US" sz="2000" b="1" dirty="0" err="1"/>
              <a:t>terhadap</a:t>
            </a:r>
            <a:r>
              <a:rPr lang="en-US" sz="2000" b="1" dirty="0"/>
              <a:t> </a:t>
            </a:r>
            <a:r>
              <a:rPr lang="en-US" sz="2000" b="1" dirty="0" err="1"/>
              <a:t>keuangan</a:t>
            </a:r>
            <a:r>
              <a:rPr lang="en-US" sz="2000" b="1" dirty="0"/>
              <a:t> </a:t>
            </a:r>
            <a:r>
              <a:rPr lang="en-US" sz="2000" b="1" dirty="0" err="1"/>
              <a:t>negara</a:t>
            </a:r>
            <a:endParaRPr lang="en-US" sz="2000" b="1" dirty="0" smtClean="0"/>
          </a:p>
          <a:p>
            <a:pPr indent="0">
              <a:buNone/>
            </a:pPr>
            <a:r>
              <a:rPr lang="en-US" sz="2000" b="1" dirty="0" err="1" smtClean="0"/>
              <a:t>Misalnya</a:t>
            </a:r>
            <a:r>
              <a:rPr lang="en-US" sz="2000" b="1" dirty="0" smtClean="0"/>
              <a:t> :</a:t>
            </a:r>
          </a:p>
          <a:p>
            <a:pPr marL="685800">
              <a:buFont typeface="Wingdings" panose="05000000000000000000" pitchFamily="2" charset="2"/>
              <a:buChar char="Ø"/>
            </a:pPr>
            <a:r>
              <a:rPr lang="en-US" sz="2000" b="1" dirty="0" err="1" smtClean="0"/>
              <a:t>Seorang</a:t>
            </a:r>
            <a:r>
              <a:rPr lang="en-US" sz="2000" b="1" dirty="0" smtClean="0"/>
              <a:t> </a:t>
            </a:r>
            <a:r>
              <a:rPr lang="en-US" sz="2000" b="1" dirty="0" err="1"/>
              <a:t>penyedia</a:t>
            </a:r>
            <a:r>
              <a:rPr lang="en-US" sz="2000" b="1" dirty="0"/>
              <a:t> </a:t>
            </a:r>
            <a:r>
              <a:rPr lang="en-US" sz="2000" b="1" dirty="0" err="1"/>
              <a:t>barang</a:t>
            </a:r>
            <a:r>
              <a:rPr lang="en-US" sz="2000" b="1" dirty="0"/>
              <a:t> </a:t>
            </a:r>
            <a:r>
              <a:rPr lang="en-US" sz="2000" b="1" dirty="0" err="1"/>
              <a:t>mengirimkan</a:t>
            </a:r>
            <a:r>
              <a:rPr lang="en-US" sz="2000" b="1" dirty="0"/>
              <a:t> order </a:t>
            </a:r>
            <a:r>
              <a:rPr lang="en-US" sz="2000" b="1" dirty="0" err="1"/>
              <a:t>barangnya</a:t>
            </a:r>
            <a:r>
              <a:rPr lang="en-US" sz="2000" b="1" dirty="0"/>
              <a:t> </a:t>
            </a:r>
            <a:r>
              <a:rPr lang="en-US" sz="2000" b="1" dirty="0" err="1"/>
              <a:t>tidak</a:t>
            </a:r>
            <a:r>
              <a:rPr lang="en-US" sz="2000" b="1" dirty="0"/>
              <a:t> </a:t>
            </a:r>
            <a:r>
              <a:rPr lang="en-US" sz="2000" b="1" dirty="0" err="1"/>
              <a:t>sesuai</a:t>
            </a:r>
            <a:r>
              <a:rPr lang="en-US" sz="2000" b="1" dirty="0"/>
              <a:t> </a:t>
            </a:r>
            <a:r>
              <a:rPr lang="en-US" sz="2000" b="1" dirty="0" err="1"/>
              <a:t>dengan</a:t>
            </a:r>
            <a:r>
              <a:rPr lang="en-US" sz="2000" b="1" dirty="0"/>
              <a:t> </a:t>
            </a:r>
            <a:r>
              <a:rPr lang="en-US" sz="2000" b="1" dirty="0" err="1"/>
              <a:t>spesifikasi</a:t>
            </a:r>
            <a:r>
              <a:rPr lang="en-US" sz="2000" b="1" dirty="0"/>
              <a:t> yang </a:t>
            </a:r>
            <a:r>
              <a:rPr lang="en-US" sz="2000" b="1" dirty="0" err="1"/>
              <a:t>dipersyaratkan</a:t>
            </a:r>
            <a:r>
              <a:rPr lang="en-US" sz="2000" b="1" dirty="0"/>
              <a:t> </a:t>
            </a:r>
            <a:r>
              <a:rPr lang="en-US" sz="2000" b="1" dirty="0" err="1"/>
              <a:t>dalam</a:t>
            </a:r>
            <a:r>
              <a:rPr lang="en-US" sz="2000" b="1" dirty="0"/>
              <a:t> </a:t>
            </a:r>
            <a:r>
              <a:rPr lang="en-US" sz="2000" b="1" dirty="0" err="1" smtClean="0"/>
              <a:t>kontrak</a:t>
            </a:r>
            <a:r>
              <a:rPr lang="en-US" sz="2000" b="1" dirty="0"/>
              <a:t>.</a:t>
            </a:r>
            <a:endParaRPr lang="en-US" sz="2000" b="1" dirty="0" smtClean="0"/>
          </a:p>
          <a:p>
            <a:pPr marL="685800">
              <a:buFont typeface="Wingdings" panose="05000000000000000000" pitchFamily="2" charset="2"/>
              <a:buChar char="Ø"/>
              <a:tabLst>
                <a:tab pos="685800" algn="l"/>
              </a:tabLst>
            </a:pPr>
            <a:r>
              <a:rPr lang="en-US" sz="2000" b="1" dirty="0" smtClean="0"/>
              <a:t>PMT </a:t>
            </a:r>
            <a:r>
              <a:rPr lang="en-US" sz="2000" b="1" dirty="0" err="1" smtClean="0"/>
              <a:t>kepada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Balita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lebih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rendah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dari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standar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harganya</a:t>
            </a:r>
            <a:r>
              <a:rPr lang="en-US" sz="2000" b="1" dirty="0" smtClean="0"/>
              <a:t>;</a:t>
            </a:r>
          </a:p>
          <a:p>
            <a:pPr marL="685800">
              <a:buFont typeface="Wingdings" panose="05000000000000000000" pitchFamily="2" charset="2"/>
              <a:buChar char="Ø"/>
              <a:tabLst>
                <a:tab pos="685800" algn="l"/>
              </a:tabLst>
            </a:pPr>
            <a:r>
              <a:rPr lang="en-US" sz="2000" b="1" dirty="0" err="1" smtClean="0"/>
              <a:t>Memotong</a:t>
            </a:r>
            <a:r>
              <a:rPr lang="en-US" sz="2000" b="1" dirty="0" smtClean="0"/>
              <a:t> dana </a:t>
            </a:r>
            <a:r>
              <a:rPr lang="en-US" sz="2000" b="1" dirty="0" err="1" smtClean="0"/>
              <a:t>bantuan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sosial</a:t>
            </a:r>
            <a:r>
              <a:rPr lang="en-US" sz="2000" b="1" dirty="0" smtClean="0"/>
              <a:t>, </a:t>
            </a:r>
            <a:r>
              <a:rPr lang="en-US" sz="2000" b="1" dirty="0" err="1" smtClean="0"/>
              <a:t>mengurangi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kualitas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kuantitas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bantuan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rutilahu</a:t>
            </a:r>
            <a:r>
              <a:rPr lang="en-US" sz="2000" b="1" dirty="0" smtClean="0"/>
              <a:t>;</a:t>
            </a:r>
          </a:p>
          <a:p>
            <a:pPr marL="685800">
              <a:buFont typeface="Wingdings" panose="05000000000000000000" pitchFamily="2" charset="2"/>
              <a:buChar char="Ø"/>
              <a:tabLst>
                <a:tab pos="685800" algn="l"/>
              </a:tabLst>
            </a:pPr>
            <a:r>
              <a:rPr lang="en-US" sz="2000" b="1" dirty="0" err="1" smtClean="0"/>
              <a:t>Mengurangi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timbangan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raskin</a:t>
            </a:r>
            <a:r>
              <a:rPr lang="en-US" sz="2000" b="1" dirty="0" smtClean="0"/>
              <a:t>;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925280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504603"/>
          </a:xfrm>
        </p:spPr>
        <p:txBody>
          <a:bodyPr>
            <a:normAutofit fontScale="90000"/>
          </a:bodyPr>
          <a:lstStyle/>
          <a:p>
            <a:r>
              <a:rPr lang="en-US" b="1" dirty="0" err="1"/>
              <a:t>Contoh</a:t>
            </a:r>
            <a:r>
              <a:rPr lang="en-US" b="1" dirty="0"/>
              <a:t> </a:t>
            </a:r>
            <a:r>
              <a:rPr lang="en-US" b="1" dirty="0" err="1"/>
              <a:t>kasus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357313"/>
            <a:ext cx="8915400" cy="4553909"/>
          </a:xfrm>
        </p:spPr>
        <p:txBody>
          <a:bodyPr>
            <a:normAutofit lnSpcReduction="10000"/>
          </a:bodyPr>
          <a:lstStyle/>
          <a:p>
            <a:r>
              <a:rPr lang="en-US" b="1" dirty="0" err="1" smtClean="0"/>
              <a:t>Benturan</a:t>
            </a:r>
            <a:r>
              <a:rPr lang="en-US" b="1" dirty="0" smtClean="0"/>
              <a:t> </a:t>
            </a:r>
            <a:r>
              <a:rPr lang="en-US" b="1" dirty="0" err="1"/>
              <a:t>kepentingan</a:t>
            </a:r>
            <a:r>
              <a:rPr lang="en-US" b="1" dirty="0"/>
              <a:t> </a:t>
            </a:r>
            <a:r>
              <a:rPr lang="en-US" b="1" dirty="0" err="1"/>
              <a:t>dalam</a:t>
            </a:r>
            <a:r>
              <a:rPr lang="en-US" b="1" dirty="0"/>
              <a:t> </a:t>
            </a:r>
            <a:r>
              <a:rPr lang="en-US" b="1" dirty="0" err="1"/>
              <a:t>pengadaan</a:t>
            </a:r>
            <a:r>
              <a:rPr lang="en-US" b="1" dirty="0"/>
              <a:t> </a:t>
            </a:r>
            <a:r>
              <a:rPr lang="en-US" b="1" dirty="0" err="1"/>
              <a:t>barang</a:t>
            </a:r>
            <a:r>
              <a:rPr lang="en-US" b="1" dirty="0"/>
              <a:t> </a:t>
            </a:r>
            <a:r>
              <a:rPr lang="en-US" b="1" dirty="0" err="1"/>
              <a:t>dan</a:t>
            </a:r>
            <a:r>
              <a:rPr lang="en-US" b="1" dirty="0"/>
              <a:t> </a:t>
            </a:r>
            <a:r>
              <a:rPr lang="en-US" b="1" dirty="0" err="1" smtClean="0"/>
              <a:t>jasa</a:t>
            </a:r>
            <a:r>
              <a:rPr lang="en-US" b="1" dirty="0" smtClean="0"/>
              <a:t> (</a:t>
            </a:r>
            <a:r>
              <a:rPr lang="en-US" b="1" i="1" dirty="0" smtClean="0"/>
              <a:t>conflict of interest</a:t>
            </a:r>
            <a:r>
              <a:rPr lang="en-US" b="1" dirty="0" smtClean="0"/>
              <a:t>)</a:t>
            </a:r>
          </a:p>
          <a:p>
            <a:pPr marL="285750" indent="0">
              <a:buNone/>
            </a:pPr>
            <a:r>
              <a:rPr lang="en-US" b="1" dirty="0" err="1"/>
              <a:t>Benturan</a:t>
            </a:r>
            <a:r>
              <a:rPr lang="en-US" b="1" dirty="0"/>
              <a:t> </a:t>
            </a:r>
            <a:r>
              <a:rPr lang="en-US" b="1" dirty="0" err="1"/>
              <a:t>kepentingan</a:t>
            </a:r>
            <a:r>
              <a:rPr lang="en-US" b="1" dirty="0"/>
              <a:t> </a:t>
            </a:r>
            <a:r>
              <a:rPr lang="en-US" b="1" dirty="0" err="1"/>
              <a:t>ini</a:t>
            </a:r>
            <a:r>
              <a:rPr lang="en-US" b="1" dirty="0"/>
              <a:t> </a:t>
            </a:r>
            <a:r>
              <a:rPr lang="en-US" b="1" dirty="0" err="1"/>
              <a:t>terkait</a:t>
            </a:r>
            <a:r>
              <a:rPr lang="en-US" b="1" dirty="0"/>
              <a:t> </a:t>
            </a:r>
            <a:r>
              <a:rPr lang="en-US" b="1" dirty="0" err="1"/>
              <a:t>dengan</a:t>
            </a:r>
            <a:r>
              <a:rPr lang="en-US" b="1" dirty="0"/>
              <a:t> </a:t>
            </a:r>
            <a:r>
              <a:rPr lang="en-US" b="1" dirty="0" err="1"/>
              <a:t>jabatan</a:t>
            </a:r>
            <a:r>
              <a:rPr lang="en-US" b="1" dirty="0"/>
              <a:t> </a:t>
            </a:r>
            <a:r>
              <a:rPr lang="en-US" b="1" dirty="0" err="1"/>
              <a:t>atau</a:t>
            </a:r>
            <a:r>
              <a:rPr lang="en-US" b="1" dirty="0"/>
              <a:t> </a:t>
            </a:r>
            <a:r>
              <a:rPr lang="en-US" b="1" dirty="0" err="1"/>
              <a:t>kedudukan</a:t>
            </a:r>
            <a:r>
              <a:rPr lang="en-US" b="1" dirty="0"/>
              <a:t> </a:t>
            </a:r>
            <a:r>
              <a:rPr lang="en-US" b="1" dirty="0" err="1"/>
              <a:t>seseorang</a:t>
            </a:r>
            <a:r>
              <a:rPr lang="en-US" b="1" dirty="0"/>
              <a:t> yang di </a:t>
            </a:r>
            <a:r>
              <a:rPr lang="en-US" b="1" dirty="0" err="1"/>
              <a:t>satu</a:t>
            </a:r>
            <a:r>
              <a:rPr lang="en-US" b="1" dirty="0"/>
              <a:t> </a:t>
            </a:r>
            <a:r>
              <a:rPr lang="en-US" b="1" dirty="0" err="1"/>
              <a:t>sisi</a:t>
            </a:r>
            <a:r>
              <a:rPr lang="en-US" b="1" dirty="0"/>
              <a:t> </a:t>
            </a:r>
            <a:r>
              <a:rPr lang="en-US" b="1" dirty="0" err="1"/>
              <a:t>ia</a:t>
            </a:r>
            <a:r>
              <a:rPr lang="en-US" b="1" dirty="0"/>
              <a:t> </a:t>
            </a:r>
            <a:r>
              <a:rPr lang="en-US" b="1" dirty="0" err="1"/>
              <a:t>dihadapkan</a:t>
            </a:r>
            <a:r>
              <a:rPr lang="en-US" b="1" dirty="0"/>
              <a:t> </a:t>
            </a:r>
            <a:r>
              <a:rPr lang="en-US" b="1" dirty="0" err="1"/>
              <a:t>pada</a:t>
            </a:r>
            <a:r>
              <a:rPr lang="en-US" b="1" dirty="0"/>
              <a:t> </a:t>
            </a:r>
            <a:r>
              <a:rPr lang="en-US" b="1" dirty="0" err="1"/>
              <a:t>peluang</a:t>
            </a:r>
            <a:r>
              <a:rPr lang="en-US" b="1" dirty="0"/>
              <a:t> </a:t>
            </a:r>
            <a:r>
              <a:rPr lang="en-US" b="1" dirty="0" err="1"/>
              <a:t>menguntungkan</a:t>
            </a:r>
            <a:r>
              <a:rPr lang="en-US" b="1" dirty="0"/>
              <a:t> </a:t>
            </a:r>
            <a:r>
              <a:rPr lang="en-US" b="1" dirty="0" err="1"/>
              <a:t>dirinya</a:t>
            </a:r>
            <a:r>
              <a:rPr lang="en-US" b="1" dirty="0"/>
              <a:t> </a:t>
            </a:r>
            <a:r>
              <a:rPr lang="en-US" b="1" dirty="0" err="1"/>
              <a:t>sendiri</a:t>
            </a:r>
            <a:r>
              <a:rPr lang="en-US" b="1" dirty="0"/>
              <a:t>, </a:t>
            </a:r>
            <a:r>
              <a:rPr lang="en-US" b="1" dirty="0" err="1"/>
              <a:t>keluarganya</a:t>
            </a:r>
            <a:r>
              <a:rPr lang="en-US" b="1" dirty="0"/>
              <a:t>, </a:t>
            </a:r>
            <a:r>
              <a:rPr lang="en-US" b="1" dirty="0" err="1"/>
              <a:t>ataupun</a:t>
            </a:r>
            <a:r>
              <a:rPr lang="en-US" b="1" dirty="0"/>
              <a:t> </a:t>
            </a:r>
            <a:r>
              <a:rPr lang="en-US" b="1" dirty="0" err="1"/>
              <a:t>kroni-kroninya</a:t>
            </a:r>
            <a:r>
              <a:rPr lang="en-US" b="1" dirty="0"/>
              <a:t>. </a:t>
            </a:r>
            <a:endParaRPr lang="en-US" b="1" dirty="0" smtClean="0"/>
          </a:p>
          <a:p>
            <a:pPr marL="285750" indent="0">
              <a:buNone/>
            </a:pPr>
            <a:r>
              <a:rPr lang="en-US" b="1" dirty="0" err="1" smtClean="0"/>
              <a:t>Misalnya</a:t>
            </a:r>
            <a:r>
              <a:rPr lang="en-US" b="1" dirty="0" smtClean="0"/>
              <a:t> :</a:t>
            </a:r>
          </a:p>
          <a:p>
            <a:pPr marL="571500" indent="-285750">
              <a:buFont typeface="Wingdings" panose="05000000000000000000" pitchFamily="2" charset="2"/>
              <a:buChar char="Ø"/>
            </a:pPr>
            <a:r>
              <a:rPr lang="en-US" b="1" dirty="0" err="1" smtClean="0"/>
              <a:t>Pelaksana</a:t>
            </a:r>
            <a:r>
              <a:rPr lang="en-US" b="1" dirty="0" smtClean="0"/>
              <a:t> </a:t>
            </a:r>
            <a:r>
              <a:rPr lang="en-US" b="1" dirty="0" err="1" smtClean="0"/>
              <a:t>pekerjaan</a:t>
            </a:r>
            <a:r>
              <a:rPr lang="en-US" b="1" dirty="0" smtClean="0"/>
              <a:t> </a:t>
            </a:r>
            <a:r>
              <a:rPr lang="en-US" b="1" dirty="0" err="1" smtClean="0"/>
              <a:t>adalah</a:t>
            </a:r>
            <a:r>
              <a:rPr lang="en-US" b="1" dirty="0" smtClean="0"/>
              <a:t> </a:t>
            </a:r>
            <a:r>
              <a:rPr lang="en-US" b="1" dirty="0" err="1" smtClean="0"/>
              <a:t>saudara</a:t>
            </a:r>
            <a:r>
              <a:rPr lang="en-US" b="1" dirty="0" smtClean="0"/>
              <a:t> </a:t>
            </a:r>
            <a:r>
              <a:rPr lang="en-US" b="1" dirty="0" err="1" smtClean="0"/>
              <a:t>dari</a:t>
            </a:r>
            <a:r>
              <a:rPr lang="en-US" b="1" dirty="0" smtClean="0"/>
              <a:t> </a:t>
            </a:r>
            <a:r>
              <a:rPr lang="en-US" b="1" dirty="0" err="1" smtClean="0"/>
              <a:t>pengguna</a:t>
            </a:r>
            <a:r>
              <a:rPr lang="en-US" b="1" dirty="0" smtClean="0"/>
              <a:t> </a:t>
            </a:r>
            <a:r>
              <a:rPr lang="en-US" b="1" dirty="0" err="1" smtClean="0"/>
              <a:t>anggaran</a:t>
            </a:r>
            <a:r>
              <a:rPr lang="en-US" b="1" dirty="0" smtClean="0"/>
              <a:t>;</a:t>
            </a:r>
          </a:p>
          <a:p>
            <a:pPr marL="571500" indent="-285750">
              <a:buFont typeface="Wingdings" panose="05000000000000000000" pitchFamily="2" charset="2"/>
              <a:buChar char="Ø"/>
            </a:pPr>
            <a:r>
              <a:rPr lang="en-US" b="1" dirty="0" err="1" smtClean="0"/>
              <a:t>Memberikan</a:t>
            </a:r>
            <a:r>
              <a:rPr lang="en-US" b="1" dirty="0" smtClean="0"/>
              <a:t> </a:t>
            </a:r>
            <a:r>
              <a:rPr lang="en-US" b="1" dirty="0" err="1" smtClean="0"/>
              <a:t>bantuan</a:t>
            </a:r>
            <a:r>
              <a:rPr lang="en-US" b="1" dirty="0" smtClean="0"/>
              <a:t> </a:t>
            </a:r>
            <a:r>
              <a:rPr lang="en-US" b="1" dirty="0" err="1" smtClean="0"/>
              <a:t>kepada</a:t>
            </a:r>
            <a:r>
              <a:rPr lang="en-US" b="1" dirty="0" smtClean="0"/>
              <a:t> </a:t>
            </a:r>
            <a:r>
              <a:rPr lang="en-US" b="1" dirty="0" err="1" smtClean="0"/>
              <a:t>saudaranya</a:t>
            </a:r>
            <a:r>
              <a:rPr lang="en-US" b="1" dirty="0" smtClean="0"/>
              <a:t> </a:t>
            </a:r>
            <a:r>
              <a:rPr lang="en-US" b="1" dirty="0" err="1" smtClean="0"/>
              <a:t>meskipun</a:t>
            </a:r>
            <a:r>
              <a:rPr lang="en-US" b="1" dirty="0" smtClean="0"/>
              <a:t> </a:t>
            </a:r>
            <a:r>
              <a:rPr lang="en-US" b="1" dirty="0" err="1" smtClean="0"/>
              <a:t>tidak</a:t>
            </a:r>
            <a:r>
              <a:rPr lang="en-US" b="1" dirty="0" smtClean="0"/>
              <a:t> </a:t>
            </a:r>
            <a:r>
              <a:rPr lang="en-US" b="1" dirty="0" err="1" smtClean="0"/>
              <a:t>memenuhi</a:t>
            </a:r>
            <a:r>
              <a:rPr lang="en-US" b="1" dirty="0" smtClean="0"/>
              <a:t> </a:t>
            </a:r>
            <a:r>
              <a:rPr lang="en-US" b="1" dirty="0" err="1" smtClean="0"/>
              <a:t>persyaratan</a:t>
            </a:r>
            <a:r>
              <a:rPr lang="en-US" b="1" dirty="0" smtClean="0"/>
              <a:t>;</a:t>
            </a:r>
          </a:p>
          <a:p>
            <a:pPr marL="571500" indent="-285750">
              <a:buFont typeface="Wingdings" panose="05000000000000000000" pitchFamily="2" charset="2"/>
              <a:buChar char="Ø"/>
            </a:pPr>
            <a:r>
              <a:rPr lang="en-US" b="1" dirty="0" err="1" smtClean="0"/>
              <a:t>Pejabat</a:t>
            </a:r>
            <a:r>
              <a:rPr lang="en-US" b="1" dirty="0" smtClean="0"/>
              <a:t>/PNS </a:t>
            </a:r>
            <a:r>
              <a:rPr lang="en-US" b="1" dirty="0" err="1" smtClean="0"/>
              <a:t>tetapi</a:t>
            </a:r>
            <a:r>
              <a:rPr lang="en-US" b="1" dirty="0" smtClean="0"/>
              <a:t> </a:t>
            </a:r>
            <a:r>
              <a:rPr lang="en-US" b="1" dirty="0" err="1" smtClean="0"/>
              <a:t>memiliki</a:t>
            </a:r>
            <a:r>
              <a:rPr lang="en-US" b="1" dirty="0" smtClean="0"/>
              <a:t> </a:t>
            </a:r>
            <a:r>
              <a:rPr lang="en-US" b="1" dirty="0" err="1" smtClean="0"/>
              <a:t>usaha</a:t>
            </a:r>
            <a:r>
              <a:rPr lang="en-US" b="1" dirty="0" smtClean="0"/>
              <a:t> </a:t>
            </a:r>
            <a:r>
              <a:rPr lang="en-US" b="1" dirty="0" err="1" smtClean="0"/>
              <a:t>atas</a:t>
            </a:r>
            <a:r>
              <a:rPr lang="en-US" b="1" dirty="0" smtClean="0"/>
              <a:t> </a:t>
            </a:r>
            <a:r>
              <a:rPr lang="en-US" b="1" dirty="0" err="1" smtClean="0"/>
              <a:t>nama</a:t>
            </a:r>
            <a:r>
              <a:rPr lang="en-US" b="1" dirty="0" smtClean="0"/>
              <a:t> </a:t>
            </a:r>
            <a:r>
              <a:rPr lang="en-US" b="1" dirty="0" err="1" smtClean="0"/>
              <a:t>istri</a:t>
            </a:r>
            <a:r>
              <a:rPr lang="en-US" b="1" dirty="0" smtClean="0"/>
              <a:t>/</a:t>
            </a:r>
            <a:r>
              <a:rPr lang="en-US" b="1" dirty="0" err="1" smtClean="0"/>
              <a:t>suaminya</a:t>
            </a:r>
            <a:r>
              <a:rPr lang="en-US" b="1" dirty="0" smtClean="0"/>
              <a:t> </a:t>
            </a:r>
            <a:r>
              <a:rPr lang="en-US" b="1" dirty="0" err="1" smtClean="0"/>
              <a:t>ikut</a:t>
            </a:r>
            <a:r>
              <a:rPr lang="en-US" b="1" dirty="0" smtClean="0"/>
              <a:t> </a:t>
            </a:r>
            <a:r>
              <a:rPr lang="en-US" b="1" dirty="0" err="1" smtClean="0"/>
              <a:t>menjadi</a:t>
            </a:r>
            <a:r>
              <a:rPr lang="en-US" b="1" dirty="0" smtClean="0"/>
              <a:t> </a:t>
            </a:r>
            <a:r>
              <a:rPr lang="en-US" b="1" dirty="0" err="1" smtClean="0"/>
              <a:t>pelaksana</a:t>
            </a:r>
            <a:r>
              <a:rPr lang="en-US" b="1" dirty="0" smtClean="0"/>
              <a:t> </a:t>
            </a:r>
            <a:r>
              <a:rPr lang="en-US" b="1" dirty="0" err="1" smtClean="0"/>
              <a:t>pekerjaan</a:t>
            </a:r>
            <a:r>
              <a:rPr lang="en-US" b="1" dirty="0" smtClean="0"/>
              <a:t>;</a:t>
            </a:r>
          </a:p>
          <a:p>
            <a:pPr marL="571500" indent="-285750">
              <a:buFont typeface="Wingdings" panose="05000000000000000000" pitchFamily="2" charset="2"/>
              <a:buChar char="Ø"/>
            </a:pPr>
            <a:r>
              <a:rPr lang="en-US" b="1" dirty="0" err="1" smtClean="0"/>
              <a:t>Pengguna</a:t>
            </a:r>
            <a:r>
              <a:rPr lang="en-US" b="1" dirty="0" smtClean="0"/>
              <a:t> </a:t>
            </a:r>
            <a:r>
              <a:rPr lang="en-US" b="1" dirty="0" err="1" smtClean="0"/>
              <a:t>anggaran</a:t>
            </a:r>
            <a:r>
              <a:rPr lang="en-US" b="1" dirty="0" smtClean="0"/>
              <a:t>/PNS/</a:t>
            </a:r>
            <a:r>
              <a:rPr lang="en-US" b="1" dirty="0" err="1" smtClean="0"/>
              <a:t>pejabat</a:t>
            </a:r>
            <a:r>
              <a:rPr lang="en-US" b="1" dirty="0" smtClean="0"/>
              <a:t> </a:t>
            </a:r>
            <a:r>
              <a:rPr lang="en-US" b="1" dirty="0" err="1" smtClean="0"/>
              <a:t>merangkap</a:t>
            </a:r>
            <a:r>
              <a:rPr lang="en-US" b="1" dirty="0" smtClean="0"/>
              <a:t> </a:t>
            </a:r>
            <a:r>
              <a:rPr lang="en-US" b="1" dirty="0" err="1" smtClean="0"/>
              <a:t>jabatan</a:t>
            </a:r>
            <a:r>
              <a:rPr lang="en-US" b="1" dirty="0" smtClean="0"/>
              <a:t> </a:t>
            </a:r>
            <a:r>
              <a:rPr lang="en-US" b="1" dirty="0" err="1" smtClean="0"/>
              <a:t>sebagai</a:t>
            </a:r>
            <a:r>
              <a:rPr lang="en-US" b="1" dirty="0" smtClean="0"/>
              <a:t> </a:t>
            </a:r>
            <a:r>
              <a:rPr lang="en-US" b="1" dirty="0" err="1" smtClean="0"/>
              <a:t>pengusaha</a:t>
            </a:r>
            <a:r>
              <a:rPr lang="en-US" b="1" dirty="0" smtClean="0"/>
              <a:t>;</a:t>
            </a:r>
          </a:p>
          <a:p>
            <a:pPr marL="571500" indent="-285750">
              <a:buFont typeface="Wingdings" panose="05000000000000000000" pitchFamily="2" charset="2"/>
              <a:buChar char="Ø"/>
            </a:pPr>
            <a:r>
              <a:rPr lang="en-US" b="1" dirty="0" err="1" smtClean="0"/>
              <a:t>dll</a:t>
            </a:r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770044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1"/>
            <a:ext cx="8911687" cy="418878"/>
          </a:xfrm>
        </p:spPr>
        <p:txBody>
          <a:bodyPr>
            <a:noAutofit/>
          </a:bodyPr>
          <a:lstStyle/>
          <a:p>
            <a:r>
              <a:rPr lang="en-US" sz="2800" b="1" dirty="0" err="1"/>
              <a:t>Contoh</a:t>
            </a:r>
            <a:r>
              <a:rPr lang="en-US" sz="2800" b="1" dirty="0"/>
              <a:t> </a:t>
            </a:r>
            <a:r>
              <a:rPr lang="en-US" sz="2800" b="1" dirty="0" err="1"/>
              <a:t>kasus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300163"/>
            <a:ext cx="8915400" cy="4611059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err="1" smtClean="0"/>
              <a:t>Gratifikasi</a:t>
            </a:r>
            <a:r>
              <a:rPr lang="en-US" b="1" dirty="0"/>
              <a:t>.</a:t>
            </a:r>
          </a:p>
          <a:p>
            <a:r>
              <a:rPr lang="en-US" sz="1900" b="1" dirty="0" err="1" smtClean="0"/>
              <a:t>Adalah</a:t>
            </a:r>
            <a:r>
              <a:rPr lang="en-US" sz="1900" b="1" dirty="0" smtClean="0"/>
              <a:t> </a:t>
            </a:r>
            <a:r>
              <a:rPr lang="en-US" sz="1900" b="1" dirty="0" err="1" smtClean="0"/>
              <a:t>pemberian</a:t>
            </a:r>
            <a:r>
              <a:rPr lang="en-US" sz="1900" b="1" dirty="0" smtClean="0"/>
              <a:t> </a:t>
            </a:r>
            <a:r>
              <a:rPr lang="en-US" sz="1900" b="1" dirty="0" err="1"/>
              <a:t>dalam</a:t>
            </a:r>
            <a:r>
              <a:rPr lang="en-US" sz="1900" b="1" dirty="0"/>
              <a:t> </a:t>
            </a:r>
            <a:r>
              <a:rPr lang="en-US" sz="1900" b="1" dirty="0" err="1"/>
              <a:t>arti</a:t>
            </a:r>
            <a:r>
              <a:rPr lang="en-US" sz="1900" b="1" dirty="0"/>
              <a:t> </a:t>
            </a:r>
            <a:r>
              <a:rPr lang="en-US" sz="1900" b="1" dirty="0" err="1"/>
              <a:t>luas</a:t>
            </a:r>
            <a:r>
              <a:rPr lang="en-US" sz="1900" b="1" dirty="0"/>
              <a:t>, </a:t>
            </a:r>
            <a:r>
              <a:rPr lang="en-US" sz="1900" b="1" dirty="0" err="1"/>
              <a:t>yakni</a:t>
            </a:r>
            <a:r>
              <a:rPr lang="en-US" sz="1900" b="1" dirty="0"/>
              <a:t> </a:t>
            </a:r>
            <a:r>
              <a:rPr lang="en-US" sz="1900" b="1" dirty="0" err="1"/>
              <a:t>meliputi</a:t>
            </a:r>
            <a:r>
              <a:rPr lang="en-US" sz="1900" b="1" dirty="0"/>
              <a:t> </a:t>
            </a:r>
            <a:r>
              <a:rPr lang="en-US" sz="1900" b="1" dirty="0" err="1"/>
              <a:t>pemberian</a:t>
            </a:r>
            <a:r>
              <a:rPr lang="en-US" sz="1900" b="1" dirty="0"/>
              <a:t> </a:t>
            </a:r>
            <a:r>
              <a:rPr lang="en-US" sz="1900" b="1" dirty="0" err="1"/>
              <a:t>uang</a:t>
            </a:r>
            <a:r>
              <a:rPr lang="en-US" sz="1900" b="1" dirty="0"/>
              <a:t>, </a:t>
            </a:r>
            <a:r>
              <a:rPr lang="en-US" sz="1900" b="1" dirty="0" err="1" smtClean="0"/>
              <a:t>barang</a:t>
            </a:r>
            <a:r>
              <a:rPr lang="en-US" sz="1900" b="1" dirty="0" smtClean="0"/>
              <a:t>, </a:t>
            </a:r>
            <a:r>
              <a:rPr lang="en-US" sz="1900" b="1" dirty="0"/>
              <a:t>rabat (</a:t>
            </a:r>
            <a:r>
              <a:rPr lang="en-US" sz="1900" b="1" dirty="0" err="1"/>
              <a:t>diskon</a:t>
            </a:r>
            <a:r>
              <a:rPr lang="en-US" sz="1900" b="1" dirty="0"/>
              <a:t>), </a:t>
            </a:r>
            <a:r>
              <a:rPr lang="en-US" sz="1900" b="1" dirty="0" err="1"/>
              <a:t>komisi</a:t>
            </a:r>
            <a:r>
              <a:rPr lang="en-US" sz="1900" b="1" dirty="0"/>
              <a:t>, </a:t>
            </a:r>
            <a:r>
              <a:rPr lang="en-US" sz="1900" b="1" dirty="0" err="1"/>
              <a:t>pinjaman</a:t>
            </a:r>
            <a:r>
              <a:rPr lang="en-US" sz="1900" b="1" dirty="0"/>
              <a:t> </a:t>
            </a:r>
            <a:r>
              <a:rPr lang="en-US" sz="1900" b="1" dirty="0" err="1"/>
              <a:t>tanpa</a:t>
            </a:r>
            <a:r>
              <a:rPr lang="en-US" sz="1900" b="1" dirty="0"/>
              <a:t> </a:t>
            </a:r>
            <a:r>
              <a:rPr lang="en-US" sz="1900" b="1" dirty="0" err="1"/>
              <a:t>bunga</a:t>
            </a:r>
            <a:r>
              <a:rPr lang="en-US" sz="1900" b="1" dirty="0"/>
              <a:t>, </a:t>
            </a:r>
            <a:r>
              <a:rPr lang="en-US" sz="1900" b="1" dirty="0" err="1"/>
              <a:t>tiket</a:t>
            </a:r>
            <a:r>
              <a:rPr lang="en-US" sz="1900" b="1" dirty="0"/>
              <a:t> </a:t>
            </a:r>
            <a:r>
              <a:rPr lang="en-US" sz="1900" b="1" dirty="0" err="1"/>
              <a:t>perjalanan</a:t>
            </a:r>
            <a:r>
              <a:rPr lang="en-US" sz="1900" b="1" dirty="0"/>
              <a:t>, </a:t>
            </a:r>
            <a:r>
              <a:rPr lang="en-US" sz="1900" b="1" dirty="0" err="1"/>
              <a:t>fasilitas</a:t>
            </a:r>
            <a:r>
              <a:rPr lang="en-US" sz="1900" b="1" dirty="0"/>
              <a:t> </a:t>
            </a:r>
            <a:r>
              <a:rPr lang="en-US" sz="1900" b="1" dirty="0" err="1"/>
              <a:t>penginapan</a:t>
            </a:r>
            <a:r>
              <a:rPr lang="en-US" sz="1900" b="1" dirty="0"/>
              <a:t>, </a:t>
            </a:r>
            <a:r>
              <a:rPr lang="en-US" sz="1900" b="1" dirty="0" err="1"/>
              <a:t>perjalanan</a:t>
            </a:r>
            <a:r>
              <a:rPr lang="en-US" sz="1900" b="1" dirty="0"/>
              <a:t> </a:t>
            </a:r>
            <a:r>
              <a:rPr lang="en-US" sz="1900" b="1" dirty="0" err="1"/>
              <a:t>wisata</a:t>
            </a:r>
            <a:r>
              <a:rPr lang="en-US" sz="1900" b="1" dirty="0"/>
              <a:t>, </a:t>
            </a:r>
            <a:r>
              <a:rPr lang="en-US" sz="1900" b="1" dirty="0" err="1"/>
              <a:t>pengobatan</a:t>
            </a:r>
            <a:r>
              <a:rPr lang="en-US" sz="1900" b="1" dirty="0"/>
              <a:t> </a:t>
            </a:r>
            <a:r>
              <a:rPr lang="en-US" sz="1900" b="1" dirty="0" err="1"/>
              <a:t>cuma-cuma</a:t>
            </a:r>
            <a:r>
              <a:rPr lang="en-US" sz="1900" b="1" dirty="0"/>
              <a:t>, </a:t>
            </a:r>
            <a:r>
              <a:rPr lang="en-US" sz="1900" b="1" dirty="0" err="1"/>
              <a:t>dan</a:t>
            </a:r>
            <a:r>
              <a:rPr lang="en-US" sz="1900" b="1" dirty="0"/>
              <a:t> </a:t>
            </a:r>
            <a:r>
              <a:rPr lang="en-US" sz="1900" b="1" dirty="0" err="1"/>
              <a:t>fasilitas</a:t>
            </a:r>
            <a:r>
              <a:rPr lang="en-US" sz="1900" b="1" dirty="0"/>
              <a:t> </a:t>
            </a:r>
            <a:r>
              <a:rPr lang="en-US" sz="1900" b="1" dirty="0" err="1" smtClean="0"/>
              <a:t>lainnya</a:t>
            </a:r>
            <a:r>
              <a:rPr lang="en-US" sz="1900" b="1" dirty="0" smtClean="0"/>
              <a:t> yang </a:t>
            </a:r>
            <a:r>
              <a:rPr lang="en-US" sz="1900" b="1" dirty="0" err="1" smtClean="0"/>
              <a:t>diberikan</a:t>
            </a:r>
            <a:r>
              <a:rPr lang="en-US" sz="1900" b="1" dirty="0" smtClean="0"/>
              <a:t> </a:t>
            </a:r>
            <a:r>
              <a:rPr lang="en-US" sz="1900" b="1" dirty="0" err="1" smtClean="0"/>
              <a:t>terkait</a:t>
            </a:r>
            <a:r>
              <a:rPr lang="en-US" sz="1900" b="1" dirty="0" smtClean="0"/>
              <a:t> </a:t>
            </a:r>
            <a:r>
              <a:rPr lang="en-US" sz="1900" b="1" dirty="0" err="1" smtClean="0"/>
              <a:t>dengan</a:t>
            </a:r>
            <a:r>
              <a:rPr lang="en-US" sz="1900" b="1" dirty="0" smtClean="0"/>
              <a:t> </a:t>
            </a:r>
            <a:r>
              <a:rPr lang="en-US" sz="1900" b="1" dirty="0" err="1" smtClean="0"/>
              <a:t>jabatan</a:t>
            </a:r>
            <a:r>
              <a:rPr lang="en-US" sz="1900" b="1" dirty="0" smtClean="0"/>
              <a:t> </a:t>
            </a:r>
            <a:r>
              <a:rPr lang="en-US" sz="1900" b="1" dirty="0" err="1" smtClean="0"/>
              <a:t>seseorang</a:t>
            </a:r>
            <a:r>
              <a:rPr lang="en-US" sz="1900" b="1" dirty="0" smtClean="0"/>
              <a:t>.</a:t>
            </a:r>
          </a:p>
          <a:p>
            <a:r>
              <a:rPr lang="en-US" sz="1900" b="1" dirty="0" err="1" smtClean="0"/>
              <a:t>Gratifikasi</a:t>
            </a:r>
            <a:r>
              <a:rPr lang="en-US" sz="1900" b="1" dirty="0" smtClean="0"/>
              <a:t> </a:t>
            </a:r>
            <a:r>
              <a:rPr lang="en-US" sz="1900" b="1" dirty="0" err="1" smtClean="0"/>
              <a:t>sangat</a:t>
            </a:r>
            <a:r>
              <a:rPr lang="en-US" sz="1900" b="1" dirty="0" smtClean="0"/>
              <a:t> </a:t>
            </a:r>
            <a:r>
              <a:rPr lang="en-US" sz="1900" b="1" dirty="0" err="1" smtClean="0"/>
              <a:t>dekat</a:t>
            </a:r>
            <a:r>
              <a:rPr lang="en-US" sz="1900" b="1" dirty="0" smtClean="0"/>
              <a:t> </a:t>
            </a:r>
            <a:r>
              <a:rPr lang="en-US" sz="1900" b="1" dirty="0" err="1" smtClean="0"/>
              <a:t>dengan</a:t>
            </a:r>
            <a:r>
              <a:rPr lang="en-US" sz="1900" b="1" dirty="0" smtClean="0"/>
              <a:t> </a:t>
            </a:r>
            <a:r>
              <a:rPr lang="en-US" sz="1900" b="1" dirty="0" err="1" smtClean="0"/>
              <a:t>suap</a:t>
            </a:r>
            <a:r>
              <a:rPr lang="en-US" sz="1900" b="1" dirty="0" smtClean="0"/>
              <a:t>, </a:t>
            </a:r>
            <a:r>
              <a:rPr lang="en-US" sz="1900" b="1" dirty="0" err="1" smtClean="0"/>
              <a:t>dan</a:t>
            </a:r>
            <a:r>
              <a:rPr lang="en-US" sz="1900" b="1" dirty="0" smtClean="0"/>
              <a:t> </a:t>
            </a:r>
            <a:r>
              <a:rPr lang="en-US" sz="1900" b="1" dirty="0" err="1" smtClean="0"/>
              <a:t>sebagai</a:t>
            </a:r>
            <a:r>
              <a:rPr lang="en-US" sz="1900" b="1" dirty="0" smtClean="0"/>
              <a:t> </a:t>
            </a:r>
            <a:r>
              <a:rPr lang="en-US" sz="1900" b="1" dirty="0" err="1" smtClean="0"/>
              <a:t>pintu</a:t>
            </a:r>
            <a:r>
              <a:rPr lang="en-US" sz="1900" b="1" dirty="0" smtClean="0"/>
              <a:t> </a:t>
            </a:r>
            <a:r>
              <a:rPr lang="en-US" sz="1900" b="1" dirty="0" err="1" smtClean="0"/>
              <a:t>masuk</a:t>
            </a:r>
            <a:r>
              <a:rPr lang="en-US" sz="1900" b="1" dirty="0" smtClean="0"/>
              <a:t> </a:t>
            </a:r>
            <a:r>
              <a:rPr lang="en-US" sz="1900" b="1" dirty="0" err="1" smtClean="0"/>
              <a:t>korupsi</a:t>
            </a:r>
            <a:r>
              <a:rPr lang="en-US" sz="1900" b="1" dirty="0" smtClean="0"/>
              <a:t>.</a:t>
            </a:r>
          </a:p>
          <a:p>
            <a:pPr marL="0" indent="0">
              <a:buNone/>
              <a:tabLst>
                <a:tab pos="342900" algn="l"/>
              </a:tabLst>
            </a:pPr>
            <a:r>
              <a:rPr lang="en-US" sz="1900" b="1" dirty="0" smtClean="0"/>
              <a:t>	</a:t>
            </a:r>
            <a:r>
              <a:rPr lang="en-US" sz="1900" b="1" dirty="0" err="1" smtClean="0"/>
              <a:t>Misalnya</a:t>
            </a:r>
            <a:r>
              <a:rPr lang="en-US" sz="1900" b="1" dirty="0" smtClean="0"/>
              <a:t> :</a:t>
            </a:r>
          </a:p>
          <a:p>
            <a:pPr marL="571500" indent="-285750">
              <a:buFont typeface="Wingdings" panose="05000000000000000000" pitchFamily="2" charset="2"/>
              <a:buChar char="Ø"/>
              <a:tabLst>
                <a:tab pos="342900" algn="l"/>
              </a:tabLst>
            </a:pPr>
            <a:r>
              <a:rPr lang="en-US" sz="1900" b="1" dirty="0" err="1" smtClean="0"/>
              <a:t>Memberi</a:t>
            </a:r>
            <a:r>
              <a:rPr lang="en-US" sz="1900" b="1" dirty="0" smtClean="0"/>
              <a:t> </a:t>
            </a:r>
            <a:r>
              <a:rPr lang="en-US" sz="1900" b="1" dirty="0" err="1" smtClean="0"/>
              <a:t>uang</a:t>
            </a:r>
            <a:r>
              <a:rPr lang="en-US" sz="1900" b="1" dirty="0" smtClean="0"/>
              <a:t> </a:t>
            </a:r>
            <a:r>
              <a:rPr lang="en-US" sz="1900" b="1" dirty="0" err="1" smtClean="0"/>
              <a:t>atau</a:t>
            </a:r>
            <a:r>
              <a:rPr lang="en-US" sz="1900" b="1" dirty="0" smtClean="0"/>
              <a:t> </a:t>
            </a:r>
            <a:r>
              <a:rPr lang="en-US" sz="1900" b="1" dirty="0" err="1" smtClean="0"/>
              <a:t>barang</a:t>
            </a:r>
            <a:r>
              <a:rPr lang="en-US" sz="1900" b="1" dirty="0" smtClean="0"/>
              <a:t> (</a:t>
            </a:r>
            <a:r>
              <a:rPr lang="en-US" sz="1900" b="1" dirty="0" err="1" smtClean="0"/>
              <a:t>oleh-oleh</a:t>
            </a:r>
            <a:r>
              <a:rPr lang="en-US" sz="1900" b="1" dirty="0" smtClean="0"/>
              <a:t>) </a:t>
            </a:r>
            <a:r>
              <a:rPr lang="en-US" sz="1900" b="1" dirty="0" err="1" smtClean="0"/>
              <a:t>kepada</a:t>
            </a:r>
            <a:r>
              <a:rPr lang="en-US" sz="1900" b="1" dirty="0" smtClean="0"/>
              <a:t> auditor;</a:t>
            </a:r>
          </a:p>
          <a:p>
            <a:pPr marL="571500" indent="-285750">
              <a:buFont typeface="Wingdings" panose="05000000000000000000" pitchFamily="2" charset="2"/>
              <a:buChar char="Ø"/>
              <a:tabLst>
                <a:tab pos="342900" algn="l"/>
              </a:tabLst>
            </a:pPr>
            <a:r>
              <a:rPr lang="en-US" sz="1900" b="1" dirty="0" err="1" smtClean="0"/>
              <a:t>Memberi</a:t>
            </a:r>
            <a:r>
              <a:rPr lang="en-US" sz="1900" b="1" dirty="0" smtClean="0"/>
              <a:t> </a:t>
            </a:r>
            <a:r>
              <a:rPr lang="en-US" sz="1900" b="1" dirty="0" err="1" smtClean="0"/>
              <a:t>hadiah</a:t>
            </a:r>
            <a:r>
              <a:rPr lang="en-US" sz="1900" b="1" dirty="0" smtClean="0"/>
              <a:t>/</a:t>
            </a:r>
            <a:r>
              <a:rPr lang="en-US" sz="1900" b="1" dirty="0" err="1" smtClean="0"/>
              <a:t>parsel</a:t>
            </a:r>
            <a:r>
              <a:rPr lang="en-US" sz="1900" b="1" dirty="0" smtClean="0"/>
              <a:t> </a:t>
            </a:r>
            <a:r>
              <a:rPr lang="en-US" sz="1900" b="1" dirty="0" err="1" smtClean="0"/>
              <a:t>saat</a:t>
            </a:r>
            <a:r>
              <a:rPr lang="en-US" sz="1900" b="1" dirty="0" smtClean="0"/>
              <a:t> </a:t>
            </a:r>
            <a:r>
              <a:rPr lang="en-US" sz="1900" b="1" dirty="0" err="1" smtClean="0"/>
              <a:t>hari</a:t>
            </a:r>
            <a:r>
              <a:rPr lang="en-US" sz="1900" b="1" dirty="0" smtClean="0"/>
              <a:t> </a:t>
            </a:r>
            <a:r>
              <a:rPr lang="en-US" sz="1900" b="1" dirty="0" err="1" smtClean="0"/>
              <a:t>raya</a:t>
            </a:r>
            <a:r>
              <a:rPr lang="en-US" sz="1900" b="1" dirty="0" smtClean="0"/>
              <a:t>;</a:t>
            </a:r>
          </a:p>
          <a:p>
            <a:pPr marL="571500" indent="-285750">
              <a:buFont typeface="Wingdings" panose="05000000000000000000" pitchFamily="2" charset="2"/>
              <a:buChar char="Ø"/>
              <a:tabLst>
                <a:tab pos="342900" algn="l"/>
              </a:tabLst>
            </a:pPr>
            <a:r>
              <a:rPr lang="en-US" sz="1900" b="1" dirty="0" err="1" smtClean="0"/>
              <a:t>Memberi</a:t>
            </a:r>
            <a:r>
              <a:rPr lang="en-US" sz="1900" b="1" dirty="0" smtClean="0"/>
              <a:t> </a:t>
            </a:r>
            <a:r>
              <a:rPr lang="en-US" sz="1900" b="1" dirty="0" err="1" smtClean="0"/>
              <a:t>hadiah</a:t>
            </a:r>
            <a:r>
              <a:rPr lang="en-US" sz="1900" b="1" dirty="0" smtClean="0"/>
              <a:t> </a:t>
            </a:r>
            <a:r>
              <a:rPr lang="en-US" sz="1900" b="1" dirty="0" err="1" smtClean="0"/>
              <a:t>kepada</a:t>
            </a:r>
            <a:r>
              <a:rPr lang="en-US" sz="1900" b="1" dirty="0" smtClean="0"/>
              <a:t> guru </a:t>
            </a:r>
            <a:r>
              <a:rPr lang="en-US" sz="1900" b="1" dirty="0" err="1" smtClean="0"/>
              <a:t>saat</a:t>
            </a:r>
            <a:r>
              <a:rPr lang="en-US" sz="1900" b="1" dirty="0" smtClean="0"/>
              <a:t> </a:t>
            </a:r>
            <a:r>
              <a:rPr lang="en-US" sz="1900" b="1" dirty="0" err="1" smtClean="0"/>
              <a:t>kenaikan</a:t>
            </a:r>
            <a:r>
              <a:rPr lang="en-US" sz="1900" b="1" dirty="0" smtClean="0"/>
              <a:t> </a:t>
            </a:r>
            <a:r>
              <a:rPr lang="en-US" sz="1900" b="1" dirty="0" err="1" smtClean="0"/>
              <a:t>kelas</a:t>
            </a:r>
            <a:r>
              <a:rPr lang="en-US" sz="1900" b="1" dirty="0" smtClean="0"/>
              <a:t>;</a:t>
            </a:r>
          </a:p>
          <a:p>
            <a:pPr marL="571500" indent="-285750">
              <a:buFont typeface="Wingdings" panose="05000000000000000000" pitchFamily="2" charset="2"/>
              <a:buChar char="Ø"/>
              <a:tabLst>
                <a:tab pos="342900" algn="l"/>
              </a:tabLst>
            </a:pPr>
            <a:r>
              <a:rPr lang="en-US" sz="1900" b="1" dirty="0" err="1" smtClean="0"/>
              <a:t>Memberi</a:t>
            </a:r>
            <a:r>
              <a:rPr lang="en-US" sz="1900" b="1" dirty="0" smtClean="0"/>
              <a:t> </a:t>
            </a:r>
            <a:r>
              <a:rPr lang="en-US" sz="1900" b="1" dirty="0" err="1" smtClean="0"/>
              <a:t>uang</a:t>
            </a:r>
            <a:r>
              <a:rPr lang="en-US" sz="1900" b="1" dirty="0" smtClean="0"/>
              <a:t> </a:t>
            </a:r>
            <a:r>
              <a:rPr lang="en-US" sz="1900" b="1" dirty="0" err="1" smtClean="0"/>
              <a:t>kepada</a:t>
            </a:r>
            <a:r>
              <a:rPr lang="en-US" sz="1900" b="1" dirty="0" smtClean="0"/>
              <a:t> PNS/</a:t>
            </a:r>
            <a:r>
              <a:rPr lang="en-US" sz="1900" b="1" dirty="0" err="1" smtClean="0"/>
              <a:t>pejabat</a:t>
            </a:r>
            <a:r>
              <a:rPr lang="en-US" sz="1900" b="1" dirty="0" smtClean="0"/>
              <a:t> </a:t>
            </a:r>
            <a:r>
              <a:rPr lang="en-US" sz="1900" b="1" dirty="0" err="1" smtClean="0"/>
              <a:t>dalam</a:t>
            </a:r>
            <a:r>
              <a:rPr lang="en-US" sz="1900" b="1" dirty="0" smtClean="0"/>
              <a:t> proses </a:t>
            </a:r>
            <a:r>
              <a:rPr lang="en-US" sz="1900" b="1" dirty="0" err="1" smtClean="0"/>
              <a:t>kenaikan</a:t>
            </a:r>
            <a:r>
              <a:rPr lang="en-US" sz="1900" b="1" dirty="0" smtClean="0"/>
              <a:t> </a:t>
            </a:r>
            <a:r>
              <a:rPr lang="en-US" sz="1900" b="1" dirty="0" err="1" smtClean="0"/>
              <a:t>pangkat</a:t>
            </a:r>
            <a:r>
              <a:rPr lang="en-US" sz="1900" b="1" dirty="0" smtClean="0"/>
              <a:t>, </a:t>
            </a:r>
            <a:r>
              <a:rPr lang="en-US" sz="1900" b="1" dirty="0" err="1" smtClean="0"/>
              <a:t>jabatan</a:t>
            </a:r>
            <a:r>
              <a:rPr lang="en-US" sz="1900" b="1" dirty="0" smtClean="0"/>
              <a:t>.</a:t>
            </a:r>
          </a:p>
          <a:p>
            <a:pPr marL="571500" indent="-285750">
              <a:buFont typeface="Wingdings" panose="05000000000000000000" pitchFamily="2" charset="2"/>
              <a:buChar char="Ø"/>
              <a:tabLst>
                <a:tab pos="342900" algn="l"/>
              </a:tabLst>
            </a:pPr>
            <a:r>
              <a:rPr lang="en-US" sz="1900" b="1" dirty="0" err="1" smtClean="0"/>
              <a:t>Dll</a:t>
            </a:r>
            <a:r>
              <a:rPr lang="en-US" sz="1900" b="1" dirty="0" smtClean="0"/>
              <a:t>.</a:t>
            </a:r>
            <a:r>
              <a:rPr lang="en-US" sz="1900" b="1" dirty="0"/>
              <a:t/>
            </a:r>
            <a:br>
              <a:rPr lang="en-US" sz="1900" b="1" dirty="0"/>
            </a:br>
            <a:endParaRPr lang="en-US" sz="1900" b="1" dirty="0" smtClean="0"/>
          </a:p>
        </p:txBody>
      </p:sp>
    </p:spTree>
    <p:extLst>
      <p:ext uri="{BB962C8B-B14F-4D97-AF65-F5344CB8AC3E}">
        <p14:creationId xmlns:p14="http://schemas.microsoft.com/office/powerpoint/2010/main" val="83885114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490315"/>
          </a:xfrm>
        </p:spPr>
        <p:txBody>
          <a:bodyPr>
            <a:normAutofit fontScale="90000"/>
          </a:bodyPr>
          <a:lstStyle/>
          <a:p>
            <a:r>
              <a:rPr lang="en-US" b="1" dirty="0" err="1" smtClean="0"/>
              <a:t>Contoh</a:t>
            </a:r>
            <a:r>
              <a:rPr lang="en-US" b="1" dirty="0" smtClean="0"/>
              <a:t> </a:t>
            </a:r>
            <a:r>
              <a:rPr lang="en-US" b="1" dirty="0" err="1" smtClean="0"/>
              <a:t>kasus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371600"/>
            <a:ext cx="8915400" cy="4539622"/>
          </a:xfrm>
        </p:spPr>
        <p:txBody>
          <a:bodyPr/>
          <a:lstStyle/>
          <a:p>
            <a:r>
              <a:rPr lang="en-US" b="1" dirty="0" err="1" smtClean="0"/>
              <a:t>Pejabat</a:t>
            </a:r>
            <a:r>
              <a:rPr lang="en-US" b="1" dirty="0" smtClean="0"/>
              <a:t>/PNS </a:t>
            </a:r>
            <a:r>
              <a:rPr lang="en-US" b="1" dirty="0" err="1" smtClean="0"/>
              <a:t>wajib</a:t>
            </a:r>
            <a:r>
              <a:rPr lang="en-US" b="1" dirty="0" smtClean="0"/>
              <a:t> </a:t>
            </a:r>
            <a:r>
              <a:rPr lang="en-US" b="1" dirty="0" err="1" smtClean="0"/>
              <a:t>menolak</a:t>
            </a:r>
            <a:r>
              <a:rPr lang="en-US" b="1" dirty="0" smtClean="0"/>
              <a:t> </a:t>
            </a:r>
            <a:r>
              <a:rPr lang="en-US" b="1" dirty="0" err="1" smtClean="0"/>
              <a:t>gratifikasi</a:t>
            </a:r>
            <a:r>
              <a:rPr lang="en-US" b="1" dirty="0" smtClean="0"/>
              <a:t> yang </a:t>
            </a:r>
            <a:r>
              <a:rPr lang="en-US" b="1" dirty="0" err="1" smtClean="0"/>
              <a:t>terkait</a:t>
            </a:r>
            <a:r>
              <a:rPr lang="en-US" b="1" dirty="0" smtClean="0"/>
              <a:t> </a:t>
            </a:r>
            <a:r>
              <a:rPr lang="en-US" b="1" dirty="0" err="1" smtClean="0"/>
              <a:t>dengan</a:t>
            </a:r>
            <a:r>
              <a:rPr lang="en-US" b="1" dirty="0" smtClean="0"/>
              <a:t> </a:t>
            </a:r>
            <a:r>
              <a:rPr lang="en-US" b="1" dirty="0" err="1" smtClean="0"/>
              <a:t>jabatan</a:t>
            </a:r>
            <a:r>
              <a:rPr lang="en-US" b="1" dirty="0" smtClean="0"/>
              <a:t> yang </a:t>
            </a:r>
            <a:r>
              <a:rPr lang="en-US" b="1" dirty="0" err="1" smtClean="0"/>
              <a:t>berlawanan</a:t>
            </a:r>
            <a:r>
              <a:rPr lang="en-US" b="1" dirty="0" smtClean="0"/>
              <a:t> </a:t>
            </a:r>
            <a:r>
              <a:rPr lang="en-US" b="1" dirty="0" err="1" smtClean="0"/>
              <a:t>dengan</a:t>
            </a:r>
            <a:r>
              <a:rPr lang="en-US" b="1" dirty="0" smtClean="0"/>
              <a:t> </a:t>
            </a:r>
            <a:r>
              <a:rPr lang="en-US" b="1" dirty="0" err="1" smtClean="0"/>
              <a:t>kewajiban</a:t>
            </a:r>
            <a:r>
              <a:rPr lang="en-US" b="1" dirty="0" smtClean="0"/>
              <a:t>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tugasnya</a:t>
            </a:r>
            <a:r>
              <a:rPr lang="en-US" b="1" dirty="0" smtClean="0"/>
              <a:t>;</a:t>
            </a:r>
          </a:p>
          <a:p>
            <a:r>
              <a:rPr lang="en-US" b="1" dirty="0" err="1" smtClean="0"/>
              <a:t>Pejabat</a:t>
            </a:r>
            <a:r>
              <a:rPr lang="en-US" b="1" dirty="0" smtClean="0"/>
              <a:t>/PNS </a:t>
            </a:r>
            <a:r>
              <a:rPr lang="en-US" b="1" dirty="0" err="1" smtClean="0"/>
              <a:t>dilarang</a:t>
            </a:r>
            <a:r>
              <a:rPr lang="en-US" b="1" dirty="0" smtClean="0"/>
              <a:t> </a:t>
            </a:r>
            <a:r>
              <a:rPr lang="en-US" b="1" dirty="0" err="1" smtClean="0"/>
              <a:t>memberi</a:t>
            </a:r>
            <a:r>
              <a:rPr lang="en-US" b="1" dirty="0" smtClean="0"/>
              <a:t> </a:t>
            </a:r>
            <a:r>
              <a:rPr lang="en-US" b="1" dirty="0" err="1" smtClean="0"/>
              <a:t>gratifikasi</a:t>
            </a:r>
            <a:r>
              <a:rPr lang="en-US" b="1" dirty="0" smtClean="0"/>
              <a:t> </a:t>
            </a:r>
            <a:r>
              <a:rPr lang="en-US" b="1" dirty="0"/>
              <a:t>yang </a:t>
            </a:r>
            <a:r>
              <a:rPr lang="en-US" b="1" dirty="0" err="1"/>
              <a:t>terkait</a:t>
            </a:r>
            <a:r>
              <a:rPr lang="en-US" b="1" dirty="0"/>
              <a:t> </a:t>
            </a:r>
            <a:r>
              <a:rPr lang="en-US" b="1" dirty="0" err="1"/>
              <a:t>dengan</a:t>
            </a:r>
            <a:r>
              <a:rPr lang="en-US" b="1" dirty="0"/>
              <a:t> </a:t>
            </a:r>
            <a:r>
              <a:rPr lang="en-US" b="1" dirty="0" err="1"/>
              <a:t>jabatan</a:t>
            </a:r>
            <a:r>
              <a:rPr lang="en-US" b="1" dirty="0"/>
              <a:t> yang </a:t>
            </a:r>
            <a:r>
              <a:rPr lang="en-US" b="1" dirty="0" err="1"/>
              <a:t>berlawanan</a:t>
            </a:r>
            <a:r>
              <a:rPr lang="en-US" b="1" dirty="0"/>
              <a:t> </a:t>
            </a:r>
            <a:r>
              <a:rPr lang="en-US" b="1" dirty="0" err="1"/>
              <a:t>dengan</a:t>
            </a:r>
            <a:r>
              <a:rPr lang="en-US" b="1" dirty="0"/>
              <a:t> </a:t>
            </a:r>
            <a:r>
              <a:rPr lang="en-US" b="1" dirty="0" err="1"/>
              <a:t>kewajiban</a:t>
            </a:r>
            <a:r>
              <a:rPr lang="en-US" b="1" dirty="0"/>
              <a:t> </a:t>
            </a:r>
            <a:r>
              <a:rPr lang="en-US" b="1" dirty="0" err="1"/>
              <a:t>dan</a:t>
            </a:r>
            <a:r>
              <a:rPr lang="en-US" b="1" dirty="0"/>
              <a:t> </a:t>
            </a:r>
            <a:r>
              <a:rPr lang="en-US" b="1" dirty="0" err="1"/>
              <a:t>tugasnya</a:t>
            </a:r>
            <a:r>
              <a:rPr lang="en-US" b="1" dirty="0"/>
              <a:t> </a:t>
            </a:r>
            <a:endParaRPr lang="en-US" b="1" dirty="0" smtClean="0"/>
          </a:p>
          <a:p>
            <a:r>
              <a:rPr lang="en-US" b="1" dirty="0" err="1" smtClean="0"/>
              <a:t>Penerimaan</a:t>
            </a:r>
            <a:r>
              <a:rPr lang="en-US" b="1" dirty="0" smtClean="0"/>
              <a:t> </a:t>
            </a:r>
            <a:r>
              <a:rPr lang="en-US" b="1" dirty="0" err="1"/>
              <a:t>gratifikasi</a:t>
            </a:r>
            <a:r>
              <a:rPr lang="en-US" b="1" dirty="0"/>
              <a:t> </a:t>
            </a:r>
            <a:r>
              <a:rPr lang="en-US" b="1" dirty="0" err="1"/>
              <a:t>harus</a:t>
            </a:r>
            <a:r>
              <a:rPr lang="en-US" b="1" dirty="0"/>
              <a:t> </a:t>
            </a:r>
            <a:r>
              <a:rPr lang="en-US" b="1" dirty="0" err="1"/>
              <a:t>dilaporkan</a:t>
            </a:r>
            <a:r>
              <a:rPr lang="en-US" b="1" dirty="0"/>
              <a:t> </a:t>
            </a:r>
            <a:r>
              <a:rPr lang="en-US" b="1" dirty="0" err="1"/>
              <a:t>kepada</a:t>
            </a:r>
            <a:r>
              <a:rPr lang="en-US" b="1" dirty="0"/>
              <a:t> KPK paling </a:t>
            </a:r>
            <a:r>
              <a:rPr lang="en-US" b="1" dirty="0" err="1"/>
              <a:t>lambat</a:t>
            </a:r>
            <a:r>
              <a:rPr lang="en-US" b="1" dirty="0"/>
              <a:t> 30 </a:t>
            </a:r>
            <a:r>
              <a:rPr lang="en-US" b="1" dirty="0" err="1"/>
              <a:t>hari</a:t>
            </a:r>
            <a:r>
              <a:rPr lang="en-US" b="1" dirty="0"/>
              <a:t> </a:t>
            </a:r>
            <a:r>
              <a:rPr lang="en-US" b="1" dirty="0" err="1" smtClean="0"/>
              <a:t>kerja</a:t>
            </a:r>
            <a:r>
              <a:rPr lang="en-US" b="1" dirty="0" smtClean="0"/>
              <a:t> </a:t>
            </a:r>
            <a:r>
              <a:rPr lang="en-US" b="1" dirty="0" err="1" smtClean="0"/>
              <a:t>setelah</a:t>
            </a:r>
            <a:r>
              <a:rPr lang="en-US" b="1" dirty="0" smtClean="0"/>
              <a:t> </a:t>
            </a:r>
            <a:r>
              <a:rPr lang="en-US" b="1" dirty="0" err="1"/>
              <a:t>diterima</a:t>
            </a:r>
            <a:r>
              <a:rPr lang="en-US" b="1" dirty="0"/>
              <a:t> </a:t>
            </a:r>
            <a:r>
              <a:rPr lang="en-US" b="1" dirty="0" err="1"/>
              <a:t>atau</a:t>
            </a:r>
            <a:r>
              <a:rPr lang="en-US" b="1" dirty="0"/>
              <a:t> </a:t>
            </a:r>
            <a:r>
              <a:rPr lang="en-US" b="1" dirty="0" err="1" smtClean="0"/>
              <a:t>kepada</a:t>
            </a:r>
            <a:r>
              <a:rPr lang="en-US" b="1" dirty="0" smtClean="0"/>
              <a:t> Unit </a:t>
            </a:r>
            <a:r>
              <a:rPr lang="en-US" b="1" dirty="0" err="1" smtClean="0"/>
              <a:t>Pengendali</a:t>
            </a:r>
            <a:r>
              <a:rPr lang="en-US" b="1" dirty="0" smtClean="0"/>
              <a:t> </a:t>
            </a:r>
            <a:r>
              <a:rPr lang="en-US" b="1" dirty="0" err="1" smtClean="0"/>
              <a:t>Gratifikasi</a:t>
            </a:r>
            <a:r>
              <a:rPr lang="en-US" b="1" dirty="0" smtClean="0"/>
              <a:t> (UPG) Tingkat </a:t>
            </a:r>
            <a:r>
              <a:rPr lang="en-US" b="1" dirty="0" err="1" smtClean="0"/>
              <a:t>Kabupaten</a:t>
            </a:r>
            <a:r>
              <a:rPr lang="en-US" b="1" dirty="0" smtClean="0"/>
              <a:t> Cirebon paling </a:t>
            </a:r>
            <a:r>
              <a:rPr lang="en-US" b="1" dirty="0" err="1" smtClean="0"/>
              <a:t>lambat</a:t>
            </a:r>
            <a:r>
              <a:rPr lang="en-US" b="1" dirty="0" smtClean="0"/>
              <a:t> 10 </a:t>
            </a:r>
            <a:r>
              <a:rPr lang="en-US" b="1" dirty="0" err="1" smtClean="0"/>
              <a:t>hari</a:t>
            </a:r>
            <a:r>
              <a:rPr lang="en-US" b="1" dirty="0" smtClean="0"/>
              <a:t> </a:t>
            </a:r>
            <a:r>
              <a:rPr lang="en-US" b="1" dirty="0" err="1" smtClean="0"/>
              <a:t>kerja</a:t>
            </a:r>
            <a:r>
              <a:rPr lang="en-US" b="1" dirty="0" smtClean="0"/>
              <a:t> </a:t>
            </a:r>
            <a:r>
              <a:rPr lang="en-US" b="1" dirty="0" err="1" smtClean="0"/>
              <a:t>setelah</a:t>
            </a:r>
            <a:r>
              <a:rPr lang="en-US" b="1" dirty="0" smtClean="0"/>
              <a:t> </a:t>
            </a:r>
            <a:r>
              <a:rPr lang="en-US" b="1" dirty="0" err="1" smtClean="0"/>
              <a:t>gratifikasi</a:t>
            </a:r>
            <a:r>
              <a:rPr lang="en-US" b="1" dirty="0" smtClean="0"/>
              <a:t> </a:t>
            </a:r>
            <a:r>
              <a:rPr lang="en-US" b="1" dirty="0" err="1" smtClean="0"/>
              <a:t>diterima</a:t>
            </a:r>
            <a:r>
              <a:rPr lang="en-US" b="1" dirty="0" smtClean="0"/>
              <a:t>;</a:t>
            </a:r>
          </a:p>
          <a:p>
            <a:r>
              <a:rPr lang="en-US" b="1" dirty="0" err="1" smtClean="0"/>
              <a:t>Dalam</a:t>
            </a:r>
            <a:r>
              <a:rPr lang="en-US" b="1" dirty="0" smtClean="0"/>
              <a:t> </a:t>
            </a:r>
            <a:r>
              <a:rPr lang="en-US" b="1" dirty="0" err="1" smtClean="0"/>
              <a:t>hal</a:t>
            </a:r>
            <a:r>
              <a:rPr lang="en-US" b="1" dirty="0" smtClean="0"/>
              <a:t> </a:t>
            </a:r>
            <a:r>
              <a:rPr lang="en-US" b="1" dirty="0" err="1" smtClean="0"/>
              <a:t>pemberian</a:t>
            </a:r>
            <a:r>
              <a:rPr lang="en-US" b="1" dirty="0" smtClean="0"/>
              <a:t> </a:t>
            </a:r>
            <a:r>
              <a:rPr lang="en-US" b="1" dirty="0" err="1" smtClean="0"/>
              <a:t>gratifikasi</a:t>
            </a:r>
            <a:r>
              <a:rPr lang="en-US" b="1" dirty="0" smtClean="0"/>
              <a:t> </a:t>
            </a:r>
            <a:r>
              <a:rPr lang="en-US" b="1" dirty="0" err="1" smtClean="0"/>
              <a:t>tidak</a:t>
            </a:r>
            <a:r>
              <a:rPr lang="en-US" b="1" dirty="0" smtClean="0"/>
              <a:t> </a:t>
            </a:r>
            <a:r>
              <a:rPr lang="en-US" b="1" dirty="0" err="1" smtClean="0"/>
              <a:t>dapat</a:t>
            </a:r>
            <a:r>
              <a:rPr lang="en-US" b="1" dirty="0" smtClean="0"/>
              <a:t> </a:t>
            </a:r>
            <a:r>
              <a:rPr lang="en-US" b="1" dirty="0" err="1" smtClean="0"/>
              <a:t>ditolak</a:t>
            </a:r>
            <a:r>
              <a:rPr lang="en-US" b="1" dirty="0" smtClean="0"/>
              <a:t>, </a:t>
            </a:r>
            <a:r>
              <a:rPr lang="en-US" b="1" dirty="0" err="1" smtClean="0"/>
              <a:t>berupa</a:t>
            </a:r>
            <a:r>
              <a:rPr lang="en-US" b="1" dirty="0" smtClean="0"/>
              <a:t> </a:t>
            </a:r>
            <a:r>
              <a:rPr lang="en-US" b="1" dirty="0" err="1" smtClean="0"/>
              <a:t>makanan</a:t>
            </a:r>
            <a:r>
              <a:rPr lang="en-US" b="1" dirty="0" smtClean="0"/>
              <a:t> </a:t>
            </a:r>
            <a:r>
              <a:rPr lang="en-US" b="1" dirty="0" err="1" smtClean="0"/>
              <a:t>dan</a:t>
            </a:r>
            <a:r>
              <a:rPr lang="en-US" b="1" dirty="0" smtClean="0"/>
              <a:t>/</a:t>
            </a:r>
            <a:r>
              <a:rPr lang="en-US" b="1" dirty="0" err="1" smtClean="0"/>
              <a:t>atau</a:t>
            </a:r>
            <a:r>
              <a:rPr lang="en-US" b="1" dirty="0" smtClean="0"/>
              <a:t> </a:t>
            </a:r>
            <a:r>
              <a:rPr lang="en-US" b="1" dirty="0" err="1" smtClean="0"/>
              <a:t>minuman</a:t>
            </a:r>
            <a:r>
              <a:rPr lang="en-US" b="1" dirty="0" smtClean="0"/>
              <a:t> yang </a:t>
            </a:r>
            <a:r>
              <a:rPr lang="en-US" b="1" dirty="0" err="1" smtClean="0"/>
              <a:t>cepat</a:t>
            </a:r>
            <a:r>
              <a:rPr lang="en-US" b="1" dirty="0" smtClean="0"/>
              <a:t> </a:t>
            </a:r>
            <a:r>
              <a:rPr lang="en-US" b="1" dirty="0" err="1" smtClean="0"/>
              <a:t>rusak</a:t>
            </a:r>
            <a:r>
              <a:rPr lang="en-US" b="1" dirty="0" smtClean="0"/>
              <a:t>/</a:t>
            </a:r>
            <a:r>
              <a:rPr lang="en-US" b="1" dirty="0" err="1" smtClean="0"/>
              <a:t>busuk</a:t>
            </a:r>
            <a:r>
              <a:rPr lang="en-US" b="1" dirty="0" smtClean="0"/>
              <a:t>, </a:t>
            </a:r>
            <a:r>
              <a:rPr lang="en-US" b="1" dirty="0" err="1" smtClean="0"/>
              <a:t>wajib</a:t>
            </a:r>
            <a:r>
              <a:rPr lang="en-US" b="1" dirty="0" smtClean="0"/>
              <a:t> </a:t>
            </a:r>
            <a:r>
              <a:rPr lang="en-US" b="1" dirty="0" err="1" smtClean="0"/>
              <a:t>dilaporkan</a:t>
            </a:r>
            <a:r>
              <a:rPr lang="en-US" b="1" dirty="0" smtClean="0"/>
              <a:t> </a:t>
            </a:r>
            <a:r>
              <a:rPr lang="en-US" b="1" dirty="0" err="1" smtClean="0"/>
              <a:t>kepada</a:t>
            </a:r>
            <a:r>
              <a:rPr lang="en-US" b="1" dirty="0" smtClean="0"/>
              <a:t> UPG </a:t>
            </a:r>
            <a:r>
              <a:rPr lang="en-US" b="1" dirty="0" err="1" smtClean="0"/>
              <a:t>untuk</a:t>
            </a:r>
            <a:r>
              <a:rPr lang="en-US" b="1" dirty="0" smtClean="0"/>
              <a:t> </a:t>
            </a:r>
            <a:r>
              <a:rPr lang="en-US" b="1" dirty="0" err="1" smtClean="0"/>
              <a:t>disalurkan</a:t>
            </a:r>
            <a:r>
              <a:rPr lang="en-US" b="1" dirty="0" smtClean="0"/>
              <a:t> </a:t>
            </a:r>
            <a:r>
              <a:rPr lang="en-US" b="1" dirty="0" err="1" smtClean="0"/>
              <a:t>sebagai</a:t>
            </a:r>
            <a:r>
              <a:rPr lang="en-US" b="1" dirty="0" smtClean="0"/>
              <a:t> </a:t>
            </a:r>
            <a:r>
              <a:rPr lang="en-US" b="1" dirty="0" err="1" smtClean="0"/>
              <a:t>bantuan</a:t>
            </a:r>
            <a:r>
              <a:rPr lang="en-US" b="1" dirty="0" smtClean="0"/>
              <a:t> </a:t>
            </a:r>
            <a:r>
              <a:rPr lang="en-US" b="1" dirty="0" err="1" smtClean="0"/>
              <a:t>sosial</a:t>
            </a:r>
            <a:r>
              <a:rPr lang="en-US" b="1" dirty="0" smtClean="0"/>
              <a:t> </a:t>
            </a:r>
            <a:r>
              <a:rPr lang="en-US" b="1" dirty="0" err="1" smtClean="0"/>
              <a:t>kepada</a:t>
            </a:r>
            <a:r>
              <a:rPr lang="en-US" b="1" dirty="0" smtClean="0"/>
              <a:t> yang </a:t>
            </a:r>
            <a:r>
              <a:rPr lang="en-US" b="1" dirty="0" err="1" smtClean="0"/>
              <a:t>membutuhkan</a:t>
            </a:r>
            <a:r>
              <a:rPr lang="en-US" b="1" dirty="0" smtClean="0"/>
              <a:t>. </a:t>
            </a:r>
            <a:r>
              <a:rPr lang="en-US" b="1" dirty="0"/>
              <a:t/>
            </a:r>
            <a:br>
              <a:rPr lang="en-US" b="1" dirty="0"/>
            </a:br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451939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590328"/>
          </a:xfrm>
        </p:spPr>
        <p:txBody>
          <a:bodyPr>
            <a:normAutofit fontScale="90000"/>
          </a:bodyPr>
          <a:lstStyle/>
          <a:p>
            <a:r>
              <a:rPr lang="en-US" b="1" dirty="0" err="1" smtClean="0"/>
              <a:t>Nilai-nilai</a:t>
            </a:r>
            <a:r>
              <a:rPr lang="en-US" b="1" dirty="0" smtClean="0"/>
              <a:t> anti </a:t>
            </a:r>
            <a:r>
              <a:rPr lang="en-US" b="1" dirty="0" err="1" smtClean="0"/>
              <a:t>korupsi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328738"/>
            <a:ext cx="8915400" cy="4582484"/>
          </a:xfrm>
        </p:spPr>
        <p:txBody>
          <a:bodyPr>
            <a:normAutofit/>
          </a:bodyPr>
          <a:lstStyle/>
          <a:p>
            <a:r>
              <a:rPr lang="en-US" b="1" dirty="0" err="1" smtClean="0"/>
              <a:t>Terdapat</a:t>
            </a:r>
            <a:r>
              <a:rPr lang="en-US" b="1" dirty="0" smtClean="0"/>
              <a:t> </a:t>
            </a:r>
            <a:r>
              <a:rPr lang="en-US" b="1" dirty="0" err="1"/>
              <a:t>sembilan</a:t>
            </a:r>
            <a:r>
              <a:rPr lang="en-US" b="1" dirty="0"/>
              <a:t> </a:t>
            </a:r>
            <a:r>
              <a:rPr lang="en-US" b="1" dirty="0" err="1"/>
              <a:t>nilai</a:t>
            </a:r>
            <a:r>
              <a:rPr lang="en-US" b="1" dirty="0"/>
              <a:t> </a:t>
            </a:r>
            <a:r>
              <a:rPr lang="en-US" b="1" dirty="0" err="1"/>
              <a:t>antikorupsi</a:t>
            </a:r>
            <a:r>
              <a:rPr lang="en-US" b="1" dirty="0"/>
              <a:t> yang </a:t>
            </a:r>
            <a:r>
              <a:rPr lang="en-US" b="1" dirty="0" err="1"/>
              <a:t>hendaknya</a:t>
            </a:r>
            <a:r>
              <a:rPr lang="en-US" b="1" dirty="0"/>
              <a:t> </a:t>
            </a:r>
            <a:r>
              <a:rPr lang="en-US" b="1" dirty="0" err="1" smtClean="0"/>
              <a:t>diberikan</a:t>
            </a:r>
            <a:r>
              <a:rPr lang="en-US" b="1" dirty="0" smtClean="0"/>
              <a:t>/</a:t>
            </a:r>
            <a:r>
              <a:rPr lang="en-US" b="1" dirty="0" err="1" smtClean="0"/>
              <a:t>dibiasakan</a:t>
            </a:r>
            <a:r>
              <a:rPr lang="en-US" b="1" dirty="0" smtClean="0"/>
              <a:t>/</a:t>
            </a:r>
            <a:r>
              <a:rPr lang="en-US" b="1" dirty="0" err="1" smtClean="0"/>
              <a:t>dibudayakan</a:t>
            </a:r>
            <a:r>
              <a:rPr lang="en-US" b="1" dirty="0" smtClean="0"/>
              <a:t> </a:t>
            </a:r>
            <a:r>
              <a:rPr lang="en-US" b="1" dirty="0" err="1" smtClean="0"/>
              <a:t>sejak</a:t>
            </a:r>
            <a:r>
              <a:rPr lang="en-US" b="1" dirty="0" smtClean="0"/>
              <a:t> </a:t>
            </a:r>
            <a:r>
              <a:rPr lang="en-US" b="1" dirty="0" err="1" smtClean="0"/>
              <a:t>dini</a:t>
            </a:r>
            <a:r>
              <a:rPr lang="en-US" b="1" dirty="0" smtClean="0"/>
              <a:t>, </a:t>
            </a:r>
            <a:r>
              <a:rPr lang="en-US" b="1" dirty="0" err="1" smtClean="0"/>
              <a:t>yaitu</a:t>
            </a:r>
            <a:r>
              <a:rPr lang="en-US" b="1" dirty="0" smtClean="0"/>
              <a:t> :</a:t>
            </a:r>
          </a:p>
          <a:p>
            <a:pPr marL="628650" indent="-285750">
              <a:buFont typeface="Wingdings" panose="05000000000000000000" pitchFamily="2" charset="2"/>
              <a:buChar char="Ø"/>
            </a:pPr>
            <a:r>
              <a:rPr lang="en-US" b="1" dirty="0" smtClean="0"/>
              <a:t>1</a:t>
            </a:r>
            <a:r>
              <a:rPr lang="en-US" b="1" dirty="0"/>
              <a:t>. </a:t>
            </a:r>
            <a:r>
              <a:rPr lang="en-US" b="1" dirty="0" err="1"/>
              <a:t>Tanggung</a:t>
            </a:r>
            <a:r>
              <a:rPr lang="en-US" b="1" dirty="0"/>
              <a:t> </a:t>
            </a:r>
            <a:r>
              <a:rPr lang="en-US" b="1" dirty="0" err="1"/>
              <a:t>jawab</a:t>
            </a:r>
            <a:r>
              <a:rPr lang="en-US" b="1" dirty="0"/>
              <a:t> </a:t>
            </a:r>
            <a:endParaRPr lang="en-US" b="1" dirty="0" smtClean="0"/>
          </a:p>
          <a:p>
            <a:pPr marL="628650" indent="-285750">
              <a:buFont typeface="Wingdings" panose="05000000000000000000" pitchFamily="2" charset="2"/>
              <a:buChar char="Ø"/>
            </a:pPr>
            <a:r>
              <a:rPr lang="en-US" b="1" dirty="0" smtClean="0"/>
              <a:t>2</a:t>
            </a:r>
            <a:r>
              <a:rPr lang="en-US" b="1" dirty="0"/>
              <a:t>. </a:t>
            </a:r>
            <a:r>
              <a:rPr lang="en-US" b="1" dirty="0" err="1"/>
              <a:t>Disiplin</a:t>
            </a:r>
            <a:r>
              <a:rPr lang="en-US" b="1" dirty="0"/>
              <a:t> </a:t>
            </a:r>
            <a:endParaRPr lang="en-US" b="1" dirty="0" smtClean="0"/>
          </a:p>
          <a:p>
            <a:pPr marL="628650" indent="-285750">
              <a:buFont typeface="Wingdings" panose="05000000000000000000" pitchFamily="2" charset="2"/>
              <a:buChar char="Ø"/>
            </a:pPr>
            <a:r>
              <a:rPr lang="en-US" b="1" dirty="0" smtClean="0"/>
              <a:t>3</a:t>
            </a:r>
            <a:r>
              <a:rPr lang="en-US" b="1" dirty="0"/>
              <a:t>. </a:t>
            </a:r>
            <a:r>
              <a:rPr lang="en-US" b="1" dirty="0" err="1"/>
              <a:t>Jujur</a:t>
            </a:r>
            <a:r>
              <a:rPr lang="en-US" b="1" dirty="0"/>
              <a:t> </a:t>
            </a:r>
            <a:endParaRPr lang="en-US" b="1" dirty="0" smtClean="0"/>
          </a:p>
          <a:p>
            <a:pPr marL="628650" indent="-285750">
              <a:buFont typeface="Wingdings" panose="05000000000000000000" pitchFamily="2" charset="2"/>
              <a:buChar char="Ø"/>
            </a:pPr>
            <a:r>
              <a:rPr lang="en-US" b="1" dirty="0" smtClean="0"/>
              <a:t>4</a:t>
            </a:r>
            <a:r>
              <a:rPr lang="en-US" b="1" dirty="0"/>
              <a:t>. </a:t>
            </a:r>
            <a:r>
              <a:rPr lang="en-US" b="1" dirty="0" err="1"/>
              <a:t>Sederhana</a:t>
            </a:r>
            <a:r>
              <a:rPr lang="en-US" b="1" dirty="0"/>
              <a:t> </a:t>
            </a:r>
            <a:endParaRPr lang="en-US" b="1" dirty="0" smtClean="0"/>
          </a:p>
          <a:p>
            <a:pPr marL="628650" indent="-285750">
              <a:buFont typeface="Wingdings" panose="05000000000000000000" pitchFamily="2" charset="2"/>
              <a:buChar char="Ø"/>
            </a:pPr>
            <a:r>
              <a:rPr lang="en-US" b="1" dirty="0" smtClean="0"/>
              <a:t>5</a:t>
            </a:r>
            <a:r>
              <a:rPr lang="en-US" b="1" dirty="0"/>
              <a:t>. </a:t>
            </a:r>
            <a:r>
              <a:rPr lang="en-US" b="1" dirty="0" err="1"/>
              <a:t>Kerja</a:t>
            </a:r>
            <a:r>
              <a:rPr lang="en-US" b="1" dirty="0"/>
              <a:t> </a:t>
            </a:r>
            <a:r>
              <a:rPr lang="en-US" b="1" dirty="0" err="1"/>
              <a:t>keras</a:t>
            </a:r>
            <a:r>
              <a:rPr lang="en-US" b="1" dirty="0"/>
              <a:t> </a:t>
            </a:r>
            <a:endParaRPr lang="en-US" b="1" dirty="0" smtClean="0"/>
          </a:p>
          <a:p>
            <a:pPr marL="628650" indent="-285750">
              <a:buFont typeface="Wingdings" panose="05000000000000000000" pitchFamily="2" charset="2"/>
              <a:buChar char="Ø"/>
            </a:pPr>
            <a:r>
              <a:rPr lang="en-US" b="1" dirty="0" smtClean="0"/>
              <a:t>6</a:t>
            </a:r>
            <a:r>
              <a:rPr lang="en-US" b="1" dirty="0"/>
              <a:t>. </a:t>
            </a:r>
            <a:r>
              <a:rPr lang="en-US" b="1" dirty="0" err="1"/>
              <a:t>Mandiri</a:t>
            </a:r>
            <a:r>
              <a:rPr lang="en-US" b="1" dirty="0"/>
              <a:t> </a:t>
            </a:r>
            <a:endParaRPr lang="en-US" b="1" dirty="0" smtClean="0"/>
          </a:p>
          <a:p>
            <a:pPr marL="628650" indent="-285750">
              <a:buFont typeface="Wingdings" panose="05000000000000000000" pitchFamily="2" charset="2"/>
              <a:buChar char="Ø"/>
            </a:pPr>
            <a:r>
              <a:rPr lang="en-US" b="1" dirty="0" smtClean="0"/>
              <a:t>7</a:t>
            </a:r>
            <a:r>
              <a:rPr lang="en-US" b="1" dirty="0"/>
              <a:t>. </a:t>
            </a:r>
            <a:r>
              <a:rPr lang="en-US" b="1" dirty="0" err="1"/>
              <a:t>Adil</a:t>
            </a:r>
            <a:r>
              <a:rPr lang="en-US" b="1" dirty="0"/>
              <a:t> </a:t>
            </a:r>
            <a:endParaRPr lang="en-US" b="1" dirty="0" smtClean="0"/>
          </a:p>
          <a:p>
            <a:pPr marL="628650" indent="-285750">
              <a:buFont typeface="Wingdings" panose="05000000000000000000" pitchFamily="2" charset="2"/>
              <a:buChar char="Ø"/>
            </a:pPr>
            <a:r>
              <a:rPr lang="en-US" b="1" dirty="0" smtClean="0"/>
              <a:t>8</a:t>
            </a:r>
            <a:r>
              <a:rPr lang="en-US" b="1" dirty="0"/>
              <a:t>. </a:t>
            </a:r>
            <a:r>
              <a:rPr lang="en-US" b="1" dirty="0" err="1"/>
              <a:t>Berani</a:t>
            </a:r>
            <a:r>
              <a:rPr lang="en-US" b="1" dirty="0"/>
              <a:t> </a:t>
            </a:r>
            <a:endParaRPr lang="en-US" b="1" dirty="0" smtClean="0"/>
          </a:p>
          <a:p>
            <a:pPr marL="628650" indent="-285750">
              <a:buFont typeface="Wingdings" panose="05000000000000000000" pitchFamily="2" charset="2"/>
              <a:buChar char="Ø"/>
            </a:pPr>
            <a:r>
              <a:rPr lang="en-US" b="1" dirty="0" smtClean="0"/>
              <a:t>9</a:t>
            </a:r>
            <a:r>
              <a:rPr lang="en-US" b="1" dirty="0"/>
              <a:t>. </a:t>
            </a:r>
            <a:r>
              <a:rPr lang="en-US" b="1" dirty="0" err="1" smtClean="0"/>
              <a:t>Peduli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87550391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800" dirty="0" smtClean="0"/>
              <a:t>.</a:t>
            </a:r>
            <a:endParaRPr lang="en-US" sz="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243013"/>
            <a:ext cx="8915400" cy="466820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3600" dirty="0" smtClean="0"/>
          </a:p>
          <a:p>
            <a:pPr marL="0" indent="0" algn="ctr">
              <a:buNone/>
            </a:pPr>
            <a:endParaRPr lang="en-US" sz="3600" dirty="0"/>
          </a:p>
          <a:p>
            <a:pPr marL="0" indent="0" algn="ctr">
              <a:buNone/>
            </a:pPr>
            <a:r>
              <a:rPr lang="en-US" sz="4400" dirty="0" err="1" smtClean="0">
                <a:latin typeface="Algerian" panose="04020705040A02060702" pitchFamily="82" charset="0"/>
              </a:rPr>
              <a:t>Terima</a:t>
            </a:r>
            <a:r>
              <a:rPr lang="en-US" sz="4400" dirty="0" smtClean="0">
                <a:latin typeface="Algerian" panose="04020705040A02060702" pitchFamily="82" charset="0"/>
              </a:rPr>
              <a:t> </a:t>
            </a:r>
            <a:r>
              <a:rPr lang="en-US" sz="4400" dirty="0" err="1" smtClean="0">
                <a:latin typeface="Algerian" panose="04020705040A02060702" pitchFamily="82" charset="0"/>
              </a:rPr>
              <a:t>kasih</a:t>
            </a:r>
            <a:endParaRPr lang="en-US" sz="4400" dirty="0" smtClean="0">
              <a:latin typeface="Algerian" panose="04020705040A02060702" pitchFamily="82" charset="0"/>
            </a:endParaRPr>
          </a:p>
          <a:p>
            <a:pPr marL="0" indent="0" algn="ctr">
              <a:buNone/>
            </a:pPr>
            <a:r>
              <a:rPr lang="en-US" sz="4400" dirty="0" err="1" smtClean="0">
                <a:latin typeface="Algerian" panose="04020705040A02060702" pitchFamily="82" charset="0"/>
              </a:rPr>
              <a:t>Semoga</a:t>
            </a:r>
            <a:r>
              <a:rPr lang="en-US" sz="4400" dirty="0" smtClean="0">
                <a:latin typeface="Algerian" panose="04020705040A02060702" pitchFamily="82" charset="0"/>
              </a:rPr>
              <a:t> </a:t>
            </a:r>
            <a:r>
              <a:rPr lang="en-US" sz="4400" dirty="0" err="1" smtClean="0">
                <a:latin typeface="Algerian" panose="04020705040A02060702" pitchFamily="82" charset="0"/>
              </a:rPr>
              <a:t>bermanfaat</a:t>
            </a:r>
            <a:endParaRPr lang="en-US" sz="4400" dirty="0"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77018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0176" y="609600"/>
            <a:ext cx="10104436" cy="419100"/>
          </a:xfrm>
        </p:spPr>
        <p:txBody>
          <a:bodyPr>
            <a:normAutofit fontScale="90000"/>
          </a:bodyPr>
          <a:lstStyle/>
          <a:p>
            <a:r>
              <a:rPr lang="en-US" sz="3200" b="1" dirty="0" err="1">
                <a:solidFill>
                  <a:srgbClr val="FF0000"/>
                </a:solidFill>
              </a:rPr>
              <a:t>Tugas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dan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wewenang</a:t>
            </a:r>
            <a:endParaRPr lang="en-US" sz="32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8764" y="1400175"/>
            <a:ext cx="9975848" cy="4509735"/>
          </a:xfrm>
        </p:spPr>
        <p:txBody>
          <a:bodyPr>
            <a:normAutofit lnSpcReduction="10000"/>
          </a:bodyPr>
          <a:lstStyle/>
          <a:p>
            <a:pPr marL="400050" indent="-285750">
              <a:buFont typeface="Wingdings" panose="05000000000000000000" pitchFamily="2" charset="2"/>
              <a:buChar char="Ø"/>
            </a:pPr>
            <a:r>
              <a:rPr lang="en-US" dirty="0" smtClean="0"/>
              <a:t>h</a:t>
            </a:r>
            <a:r>
              <a:rPr lang="en-US" b="1" dirty="0"/>
              <a:t>. </a:t>
            </a:r>
            <a:r>
              <a:rPr lang="en-US" b="1" dirty="0" err="1" smtClean="0"/>
              <a:t>membina</a:t>
            </a:r>
            <a:r>
              <a:rPr lang="en-US" b="1" dirty="0" smtClean="0"/>
              <a:t> </a:t>
            </a:r>
            <a:r>
              <a:rPr lang="en-US" b="1" dirty="0" err="1"/>
              <a:t>dan</a:t>
            </a:r>
            <a:r>
              <a:rPr lang="en-US" b="1" dirty="0"/>
              <a:t> </a:t>
            </a:r>
            <a:r>
              <a:rPr lang="en-US" b="1" dirty="0" err="1"/>
              <a:t>meningkatkan</a:t>
            </a:r>
            <a:r>
              <a:rPr lang="en-US" b="1" dirty="0"/>
              <a:t> </a:t>
            </a:r>
            <a:r>
              <a:rPr lang="en-US" b="1" dirty="0" err="1"/>
              <a:t>perekonomian</a:t>
            </a:r>
            <a:r>
              <a:rPr lang="en-US" b="1" dirty="0"/>
              <a:t> </a:t>
            </a:r>
            <a:r>
              <a:rPr lang="en-US" b="1" dirty="0" err="1"/>
              <a:t>Desa</a:t>
            </a:r>
            <a:r>
              <a:rPr lang="en-US" b="1" dirty="0"/>
              <a:t> </a:t>
            </a:r>
            <a:r>
              <a:rPr lang="en-US" b="1" dirty="0" err="1"/>
              <a:t>serta</a:t>
            </a:r>
            <a:r>
              <a:rPr lang="en-US" b="1" dirty="0"/>
              <a:t> </a:t>
            </a:r>
            <a:r>
              <a:rPr lang="en-US" b="1" dirty="0" err="1"/>
              <a:t>mengintegrasikannya</a:t>
            </a:r>
            <a:r>
              <a:rPr lang="en-US" b="1" dirty="0"/>
              <a:t> agar </a:t>
            </a:r>
            <a:r>
              <a:rPr lang="en-US" b="1" dirty="0" err="1"/>
              <a:t>mencapai</a:t>
            </a:r>
            <a:r>
              <a:rPr lang="en-US" b="1" dirty="0"/>
              <a:t> </a:t>
            </a:r>
            <a:r>
              <a:rPr lang="en-US" b="1" dirty="0" err="1"/>
              <a:t>perekonomian</a:t>
            </a:r>
            <a:r>
              <a:rPr lang="en-US" b="1" dirty="0"/>
              <a:t> </a:t>
            </a:r>
            <a:r>
              <a:rPr lang="en-US" b="1" dirty="0" err="1"/>
              <a:t>skala</a:t>
            </a:r>
            <a:r>
              <a:rPr lang="en-US" b="1" dirty="0"/>
              <a:t> </a:t>
            </a:r>
            <a:r>
              <a:rPr lang="en-US" b="1" dirty="0" err="1"/>
              <a:t>produktif</a:t>
            </a:r>
            <a:r>
              <a:rPr lang="en-US" b="1" dirty="0"/>
              <a:t> </a:t>
            </a:r>
            <a:r>
              <a:rPr lang="en-US" b="1" dirty="0" err="1"/>
              <a:t>untuk</a:t>
            </a:r>
            <a:r>
              <a:rPr lang="en-US" b="1" dirty="0"/>
              <a:t> </a:t>
            </a:r>
            <a:r>
              <a:rPr lang="en-US" b="1" dirty="0" err="1"/>
              <a:t>sebesar-besarnya</a:t>
            </a:r>
            <a:r>
              <a:rPr lang="en-US" b="1" dirty="0"/>
              <a:t> </a:t>
            </a:r>
            <a:r>
              <a:rPr lang="en-US" b="1" dirty="0" err="1"/>
              <a:t>kemakmuran</a:t>
            </a:r>
            <a:r>
              <a:rPr lang="en-US" b="1" dirty="0"/>
              <a:t> </a:t>
            </a:r>
            <a:r>
              <a:rPr lang="en-US" b="1" dirty="0" err="1"/>
              <a:t>masyarakat</a:t>
            </a:r>
            <a:r>
              <a:rPr lang="en-US" b="1" dirty="0"/>
              <a:t> </a:t>
            </a:r>
            <a:r>
              <a:rPr lang="en-US" b="1" dirty="0" err="1"/>
              <a:t>Desa</a:t>
            </a:r>
            <a:r>
              <a:rPr lang="en-US" b="1" dirty="0"/>
              <a:t>; </a:t>
            </a:r>
            <a:endParaRPr lang="en-US" b="1" dirty="0" smtClean="0"/>
          </a:p>
          <a:p>
            <a:pPr marL="400050" indent="-285750">
              <a:buFont typeface="Wingdings" panose="05000000000000000000" pitchFamily="2" charset="2"/>
              <a:buChar char="Ø"/>
            </a:pPr>
            <a:r>
              <a:rPr lang="en-US" b="1" dirty="0" err="1" smtClean="0"/>
              <a:t>i</a:t>
            </a:r>
            <a:r>
              <a:rPr lang="en-US" b="1" dirty="0" smtClean="0"/>
              <a:t>. </a:t>
            </a:r>
            <a:r>
              <a:rPr lang="en-US" b="1" dirty="0" err="1" smtClean="0"/>
              <a:t>mengembangkan</a:t>
            </a:r>
            <a:r>
              <a:rPr lang="en-US" b="1" dirty="0" smtClean="0"/>
              <a:t> </a:t>
            </a:r>
            <a:r>
              <a:rPr lang="en-US" b="1" dirty="0" err="1"/>
              <a:t>sumber</a:t>
            </a:r>
            <a:r>
              <a:rPr lang="en-US" b="1" dirty="0"/>
              <a:t> </a:t>
            </a:r>
            <a:r>
              <a:rPr lang="en-US" b="1" dirty="0" err="1"/>
              <a:t>pendapatan</a:t>
            </a:r>
            <a:r>
              <a:rPr lang="en-US" b="1" dirty="0"/>
              <a:t> </a:t>
            </a:r>
            <a:r>
              <a:rPr lang="en-US" b="1" dirty="0" err="1"/>
              <a:t>Desa</a:t>
            </a:r>
            <a:r>
              <a:rPr lang="en-US" b="1" dirty="0"/>
              <a:t>; </a:t>
            </a:r>
            <a:endParaRPr lang="en-US" b="1" dirty="0" smtClean="0"/>
          </a:p>
          <a:p>
            <a:pPr marL="400050" indent="-285750">
              <a:buFont typeface="Wingdings" panose="05000000000000000000" pitchFamily="2" charset="2"/>
              <a:buChar char="Ø"/>
            </a:pPr>
            <a:r>
              <a:rPr lang="en-US" b="1" dirty="0" smtClean="0"/>
              <a:t>j</a:t>
            </a:r>
            <a:r>
              <a:rPr lang="en-US" b="1" dirty="0"/>
              <a:t>. </a:t>
            </a:r>
            <a:r>
              <a:rPr lang="en-US" b="1" dirty="0" err="1"/>
              <a:t>mengusulkan</a:t>
            </a:r>
            <a:r>
              <a:rPr lang="en-US" b="1" dirty="0"/>
              <a:t> </a:t>
            </a:r>
            <a:r>
              <a:rPr lang="en-US" b="1" dirty="0" err="1"/>
              <a:t>dan</a:t>
            </a:r>
            <a:r>
              <a:rPr lang="en-US" b="1" dirty="0"/>
              <a:t> </a:t>
            </a:r>
            <a:r>
              <a:rPr lang="en-US" b="1" dirty="0" err="1"/>
              <a:t>menerima</a:t>
            </a:r>
            <a:r>
              <a:rPr lang="en-US" b="1" dirty="0"/>
              <a:t> </a:t>
            </a:r>
            <a:r>
              <a:rPr lang="en-US" b="1" dirty="0" err="1"/>
              <a:t>pelimpahan</a:t>
            </a:r>
            <a:r>
              <a:rPr lang="en-US" b="1" dirty="0"/>
              <a:t> </a:t>
            </a:r>
            <a:r>
              <a:rPr lang="en-US" b="1" dirty="0" err="1"/>
              <a:t>sebagian</a:t>
            </a:r>
            <a:r>
              <a:rPr lang="en-US" b="1" dirty="0"/>
              <a:t> </a:t>
            </a:r>
            <a:r>
              <a:rPr lang="en-US" b="1" dirty="0" err="1"/>
              <a:t>kekayaan</a:t>
            </a:r>
            <a:r>
              <a:rPr lang="en-US" b="1" dirty="0"/>
              <a:t> </a:t>
            </a:r>
            <a:r>
              <a:rPr lang="en-US" b="1" dirty="0" err="1"/>
              <a:t>negara</a:t>
            </a:r>
            <a:r>
              <a:rPr lang="en-US" b="1" dirty="0"/>
              <a:t> </a:t>
            </a:r>
            <a:r>
              <a:rPr lang="en-US" b="1" dirty="0" err="1"/>
              <a:t>guna</a:t>
            </a:r>
            <a:r>
              <a:rPr lang="en-US" b="1" dirty="0"/>
              <a:t> </a:t>
            </a:r>
            <a:r>
              <a:rPr lang="en-US" b="1" dirty="0" err="1"/>
              <a:t>meningkatkan</a:t>
            </a:r>
            <a:r>
              <a:rPr lang="en-US" b="1" dirty="0"/>
              <a:t> </a:t>
            </a:r>
            <a:r>
              <a:rPr lang="en-US" b="1" dirty="0" err="1"/>
              <a:t>kesejahteraan</a:t>
            </a:r>
            <a:r>
              <a:rPr lang="en-US" b="1" dirty="0"/>
              <a:t> </a:t>
            </a:r>
            <a:r>
              <a:rPr lang="en-US" b="1" dirty="0" err="1"/>
              <a:t>masyarakat</a:t>
            </a:r>
            <a:r>
              <a:rPr lang="en-US" b="1" dirty="0"/>
              <a:t> </a:t>
            </a:r>
            <a:r>
              <a:rPr lang="en-US" b="1" dirty="0" err="1"/>
              <a:t>Desa</a:t>
            </a:r>
            <a:r>
              <a:rPr lang="en-US" b="1" dirty="0"/>
              <a:t>; </a:t>
            </a:r>
            <a:endParaRPr lang="en-US" b="1" dirty="0" smtClean="0"/>
          </a:p>
          <a:p>
            <a:pPr marL="400050" indent="-285750">
              <a:buFont typeface="Wingdings" panose="05000000000000000000" pitchFamily="2" charset="2"/>
              <a:buChar char="Ø"/>
            </a:pPr>
            <a:r>
              <a:rPr lang="en-US" b="1" dirty="0" smtClean="0"/>
              <a:t>k</a:t>
            </a:r>
            <a:r>
              <a:rPr lang="en-US" b="1" dirty="0"/>
              <a:t>. </a:t>
            </a:r>
            <a:r>
              <a:rPr lang="en-US" b="1" dirty="0" err="1"/>
              <a:t>mengembangkan</a:t>
            </a:r>
            <a:r>
              <a:rPr lang="en-US" b="1" dirty="0"/>
              <a:t> </a:t>
            </a:r>
            <a:r>
              <a:rPr lang="en-US" b="1" dirty="0" err="1"/>
              <a:t>kehidupan</a:t>
            </a:r>
            <a:r>
              <a:rPr lang="en-US" b="1" dirty="0"/>
              <a:t> </a:t>
            </a:r>
            <a:r>
              <a:rPr lang="en-US" b="1" dirty="0" err="1"/>
              <a:t>sosial</a:t>
            </a:r>
            <a:r>
              <a:rPr lang="en-US" b="1" dirty="0"/>
              <a:t> </a:t>
            </a:r>
            <a:r>
              <a:rPr lang="en-US" b="1" dirty="0" err="1"/>
              <a:t>budaya</a:t>
            </a:r>
            <a:r>
              <a:rPr lang="en-US" b="1" dirty="0"/>
              <a:t> </a:t>
            </a:r>
            <a:r>
              <a:rPr lang="en-US" b="1" dirty="0" err="1"/>
              <a:t>masyarakat</a:t>
            </a:r>
            <a:r>
              <a:rPr lang="en-US" b="1" dirty="0"/>
              <a:t> </a:t>
            </a:r>
            <a:r>
              <a:rPr lang="en-US" b="1" dirty="0" err="1"/>
              <a:t>Desa</a:t>
            </a:r>
            <a:r>
              <a:rPr lang="en-US" b="1" dirty="0"/>
              <a:t>; </a:t>
            </a:r>
            <a:endParaRPr lang="en-US" b="1" dirty="0" smtClean="0"/>
          </a:p>
          <a:p>
            <a:pPr marL="400050" indent="-285750">
              <a:buFont typeface="Wingdings" panose="05000000000000000000" pitchFamily="2" charset="2"/>
              <a:buChar char="Ø"/>
            </a:pPr>
            <a:r>
              <a:rPr lang="en-US" b="1" dirty="0" smtClean="0"/>
              <a:t>l</a:t>
            </a:r>
            <a:r>
              <a:rPr lang="en-US" b="1" dirty="0"/>
              <a:t>. </a:t>
            </a:r>
            <a:r>
              <a:rPr lang="en-US" b="1" dirty="0" err="1"/>
              <a:t>memanfaatkan</a:t>
            </a:r>
            <a:r>
              <a:rPr lang="en-US" b="1" dirty="0"/>
              <a:t> </a:t>
            </a:r>
            <a:r>
              <a:rPr lang="en-US" b="1" dirty="0" err="1"/>
              <a:t>teknologi</a:t>
            </a:r>
            <a:r>
              <a:rPr lang="en-US" b="1" dirty="0"/>
              <a:t> </a:t>
            </a:r>
            <a:r>
              <a:rPr lang="en-US" b="1" dirty="0" err="1"/>
              <a:t>tepat</a:t>
            </a:r>
            <a:r>
              <a:rPr lang="en-US" b="1" dirty="0"/>
              <a:t> </a:t>
            </a:r>
            <a:r>
              <a:rPr lang="en-US" b="1" dirty="0" err="1"/>
              <a:t>guna</a:t>
            </a:r>
            <a:r>
              <a:rPr lang="en-US" b="1" dirty="0"/>
              <a:t>; </a:t>
            </a:r>
            <a:endParaRPr lang="en-US" b="1" dirty="0" smtClean="0"/>
          </a:p>
          <a:p>
            <a:pPr marL="400050" indent="-285750">
              <a:buFont typeface="Wingdings" panose="05000000000000000000" pitchFamily="2" charset="2"/>
              <a:buChar char="Ø"/>
            </a:pPr>
            <a:r>
              <a:rPr lang="en-US" b="1" dirty="0" smtClean="0"/>
              <a:t>m</a:t>
            </a:r>
            <a:r>
              <a:rPr lang="en-US" b="1" dirty="0"/>
              <a:t>. </a:t>
            </a:r>
            <a:r>
              <a:rPr lang="en-US" b="1" dirty="0" err="1"/>
              <a:t>mengoordinasikan</a:t>
            </a:r>
            <a:r>
              <a:rPr lang="en-US" b="1" dirty="0"/>
              <a:t> Pembangunan </a:t>
            </a:r>
            <a:r>
              <a:rPr lang="en-US" b="1" dirty="0" err="1"/>
              <a:t>Desa</a:t>
            </a:r>
            <a:r>
              <a:rPr lang="en-US" b="1" dirty="0"/>
              <a:t> </a:t>
            </a:r>
            <a:r>
              <a:rPr lang="en-US" b="1" dirty="0" err="1"/>
              <a:t>secara</a:t>
            </a:r>
            <a:r>
              <a:rPr lang="en-US" b="1" dirty="0"/>
              <a:t> </a:t>
            </a:r>
            <a:r>
              <a:rPr lang="en-US" b="1" dirty="0" err="1"/>
              <a:t>partisipatif</a:t>
            </a:r>
            <a:r>
              <a:rPr lang="en-US" b="1" dirty="0"/>
              <a:t>; </a:t>
            </a:r>
            <a:endParaRPr lang="en-US" b="1" dirty="0" smtClean="0"/>
          </a:p>
          <a:p>
            <a:pPr marL="400050" indent="-285750">
              <a:buFont typeface="Wingdings" panose="05000000000000000000" pitchFamily="2" charset="2"/>
              <a:buChar char="Ø"/>
            </a:pPr>
            <a:r>
              <a:rPr lang="en-US" b="1" dirty="0" smtClean="0"/>
              <a:t>n</a:t>
            </a:r>
            <a:r>
              <a:rPr lang="en-US" b="1" dirty="0"/>
              <a:t>. </a:t>
            </a:r>
            <a:r>
              <a:rPr lang="en-US" b="1" dirty="0" err="1"/>
              <a:t>mewakili</a:t>
            </a:r>
            <a:r>
              <a:rPr lang="en-US" b="1" dirty="0"/>
              <a:t> </a:t>
            </a:r>
            <a:r>
              <a:rPr lang="en-US" b="1" dirty="0" err="1"/>
              <a:t>Desa</a:t>
            </a:r>
            <a:r>
              <a:rPr lang="en-US" b="1" dirty="0"/>
              <a:t> di </a:t>
            </a:r>
            <a:r>
              <a:rPr lang="en-US" b="1" dirty="0" err="1"/>
              <a:t>dalam</a:t>
            </a:r>
            <a:r>
              <a:rPr lang="en-US" b="1" dirty="0"/>
              <a:t> </a:t>
            </a:r>
            <a:r>
              <a:rPr lang="en-US" b="1" dirty="0" err="1"/>
              <a:t>dan</a:t>
            </a:r>
            <a:r>
              <a:rPr lang="en-US" b="1" dirty="0"/>
              <a:t> di </a:t>
            </a:r>
            <a:r>
              <a:rPr lang="en-US" b="1" dirty="0" err="1"/>
              <a:t>luar</a:t>
            </a:r>
            <a:r>
              <a:rPr lang="en-US" b="1" dirty="0"/>
              <a:t> </a:t>
            </a:r>
            <a:r>
              <a:rPr lang="en-US" b="1" dirty="0" err="1"/>
              <a:t>pengadilan</a:t>
            </a:r>
            <a:r>
              <a:rPr lang="en-US" b="1" dirty="0"/>
              <a:t> </a:t>
            </a:r>
            <a:r>
              <a:rPr lang="en-US" b="1" dirty="0" err="1"/>
              <a:t>atau</a:t>
            </a:r>
            <a:r>
              <a:rPr lang="en-US" b="1" dirty="0"/>
              <a:t> </a:t>
            </a:r>
            <a:r>
              <a:rPr lang="en-US" b="1" dirty="0" err="1"/>
              <a:t>menunjuk</a:t>
            </a:r>
            <a:r>
              <a:rPr lang="en-US" b="1" dirty="0"/>
              <a:t> </a:t>
            </a:r>
            <a:r>
              <a:rPr lang="en-US" b="1" dirty="0" err="1"/>
              <a:t>kuasa</a:t>
            </a:r>
            <a:r>
              <a:rPr lang="en-US" b="1" dirty="0"/>
              <a:t> </a:t>
            </a:r>
            <a:r>
              <a:rPr lang="en-US" b="1" dirty="0" err="1"/>
              <a:t>hukum</a:t>
            </a:r>
            <a:r>
              <a:rPr lang="en-US" b="1" dirty="0"/>
              <a:t> </a:t>
            </a:r>
            <a:r>
              <a:rPr lang="en-US" b="1" dirty="0" err="1"/>
              <a:t>untuk</a:t>
            </a:r>
            <a:r>
              <a:rPr lang="en-US" b="1" dirty="0"/>
              <a:t> </a:t>
            </a:r>
            <a:r>
              <a:rPr lang="en-US" b="1" dirty="0" err="1"/>
              <a:t>mewakilinya</a:t>
            </a:r>
            <a:r>
              <a:rPr lang="en-US" b="1" dirty="0"/>
              <a:t> </a:t>
            </a:r>
            <a:r>
              <a:rPr lang="en-US" b="1" dirty="0" err="1"/>
              <a:t>sesuai</a:t>
            </a:r>
            <a:r>
              <a:rPr lang="en-US" b="1" dirty="0"/>
              <a:t> </a:t>
            </a:r>
            <a:r>
              <a:rPr lang="en-US" b="1" dirty="0" err="1"/>
              <a:t>dengan</a:t>
            </a:r>
            <a:r>
              <a:rPr lang="en-US" b="1" dirty="0"/>
              <a:t> </a:t>
            </a:r>
            <a:r>
              <a:rPr lang="en-US" b="1" dirty="0" err="1"/>
              <a:t>ketentuan</a:t>
            </a:r>
            <a:r>
              <a:rPr lang="en-US" b="1" dirty="0"/>
              <a:t> </a:t>
            </a:r>
            <a:r>
              <a:rPr lang="en-US" b="1" dirty="0" err="1"/>
              <a:t>peraturan</a:t>
            </a:r>
            <a:r>
              <a:rPr lang="en-US" b="1" dirty="0"/>
              <a:t> </a:t>
            </a:r>
            <a:r>
              <a:rPr lang="en-US" b="1" dirty="0" err="1"/>
              <a:t>perundang-undangan</a:t>
            </a:r>
            <a:r>
              <a:rPr lang="en-US" b="1" dirty="0"/>
              <a:t>; </a:t>
            </a:r>
            <a:r>
              <a:rPr lang="en-US" b="1" dirty="0" err="1"/>
              <a:t>dan</a:t>
            </a:r>
            <a:r>
              <a:rPr lang="en-US" b="1" dirty="0"/>
              <a:t> </a:t>
            </a:r>
            <a:endParaRPr lang="en-US" b="1" dirty="0" smtClean="0"/>
          </a:p>
          <a:p>
            <a:pPr marL="400050" indent="-285750">
              <a:buFont typeface="Wingdings" panose="05000000000000000000" pitchFamily="2" charset="2"/>
              <a:buChar char="Ø"/>
            </a:pPr>
            <a:r>
              <a:rPr lang="en-US" b="1" dirty="0" smtClean="0"/>
              <a:t>o</a:t>
            </a:r>
            <a:r>
              <a:rPr lang="en-US" b="1" dirty="0"/>
              <a:t>. </a:t>
            </a:r>
            <a:r>
              <a:rPr lang="en-US" b="1" dirty="0" err="1"/>
              <a:t>melaksanakan</a:t>
            </a:r>
            <a:r>
              <a:rPr lang="en-US" b="1" dirty="0"/>
              <a:t> </a:t>
            </a:r>
            <a:r>
              <a:rPr lang="en-US" b="1" dirty="0" err="1"/>
              <a:t>wewenang</a:t>
            </a:r>
            <a:r>
              <a:rPr lang="en-US" b="1" dirty="0"/>
              <a:t> lain yang </a:t>
            </a:r>
            <a:r>
              <a:rPr lang="en-US" b="1" dirty="0" err="1"/>
              <a:t>sesuai</a:t>
            </a:r>
            <a:r>
              <a:rPr lang="en-US" b="1" dirty="0"/>
              <a:t> </a:t>
            </a:r>
            <a:r>
              <a:rPr lang="en-US" b="1" dirty="0" err="1"/>
              <a:t>dengan</a:t>
            </a:r>
            <a:r>
              <a:rPr lang="en-US" b="1" dirty="0"/>
              <a:t> </a:t>
            </a:r>
            <a:r>
              <a:rPr lang="en-US" b="1" dirty="0" err="1"/>
              <a:t>ketentuan</a:t>
            </a:r>
            <a:r>
              <a:rPr lang="en-US" b="1" dirty="0"/>
              <a:t> </a:t>
            </a:r>
            <a:r>
              <a:rPr lang="en-US" b="1" dirty="0" err="1"/>
              <a:t>peraturan</a:t>
            </a:r>
            <a:r>
              <a:rPr lang="en-US" b="1" dirty="0"/>
              <a:t> </a:t>
            </a:r>
            <a:r>
              <a:rPr lang="en-US" b="1" dirty="0" err="1"/>
              <a:t>perundang-undangan</a:t>
            </a:r>
            <a:r>
              <a:rPr lang="en-US" b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653673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733425"/>
          </a:xfrm>
        </p:spPr>
        <p:txBody>
          <a:bodyPr>
            <a:normAutofit/>
          </a:bodyPr>
          <a:lstStyle/>
          <a:p>
            <a:r>
              <a:rPr lang="en-US" sz="3200" b="1" dirty="0" err="1" smtClean="0"/>
              <a:t>Kewajiban</a:t>
            </a:r>
            <a:endParaRPr lang="en-US" sz="3200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1343025"/>
            <a:ext cx="8915399" cy="5014913"/>
          </a:xfrm>
        </p:spPr>
        <p:txBody>
          <a:bodyPr>
            <a:normAutofit/>
          </a:bodyPr>
          <a:lstStyle/>
          <a:p>
            <a:r>
              <a:rPr lang="en-US" b="1" dirty="0" err="1"/>
              <a:t>Dalam</a:t>
            </a:r>
            <a:r>
              <a:rPr lang="en-US" b="1" dirty="0"/>
              <a:t> </a:t>
            </a:r>
            <a:r>
              <a:rPr lang="en-US" b="1" dirty="0" err="1"/>
              <a:t>melaksanakan</a:t>
            </a:r>
            <a:r>
              <a:rPr lang="en-US" b="1" dirty="0"/>
              <a:t> </a:t>
            </a:r>
            <a:r>
              <a:rPr lang="en-US" b="1" dirty="0" err="1"/>
              <a:t>tugas</a:t>
            </a:r>
            <a:r>
              <a:rPr lang="en-US" b="1" dirty="0"/>
              <a:t> </a:t>
            </a:r>
            <a:r>
              <a:rPr lang="en-US" b="1" dirty="0" err="1"/>
              <a:t>sebagaimana</a:t>
            </a:r>
            <a:r>
              <a:rPr lang="en-US" b="1" dirty="0"/>
              <a:t> </a:t>
            </a:r>
            <a:r>
              <a:rPr lang="en-US" b="1" dirty="0" err="1"/>
              <a:t>dimaksud</a:t>
            </a:r>
            <a:r>
              <a:rPr lang="en-US" b="1" dirty="0"/>
              <a:t> </a:t>
            </a:r>
            <a:r>
              <a:rPr lang="en-US" b="1" dirty="0" err="1"/>
              <a:t>pada</a:t>
            </a:r>
            <a:r>
              <a:rPr lang="en-US" b="1" dirty="0"/>
              <a:t> </a:t>
            </a:r>
            <a:r>
              <a:rPr lang="en-US" b="1" dirty="0" err="1"/>
              <a:t>ayat</a:t>
            </a:r>
            <a:r>
              <a:rPr lang="en-US" b="1" dirty="0"/>
              <a:t> (1), Kepala </a:t>
            </a:r>
            <a:r>
              <a:rPr lang="en-US" b="1" dirty="0" err="1"/>
              <a:t>Desa</a:t>
            </a:r>
            <a:r>
              <a:rPr lang="en-US" b="1" dirty="0"/>
              <a:t> </a:t>
            </a:r>
            <a:r>
              <a:rPr lang="en-US" b="1" dirty="0" err="1"/>
              <a:t>berkewajiban</a:t>
            </a:r>
            <a:r>
              <a:rPr lang="en-US" b="1" dirty="0"/>
              <a:t>: </a:t>
            </a:r>
            <a:endParaRPr lang="en-US" b="1" dirty="0" smtClean="0"/>
          </a:p>
          <a:p>
            <a:pPr marL="342900" indent="-342900">
              <a:buAutoNum type="alphaLcPeriod"/>
            </a:pPr>
            <a:r>
              <a:rPr lang="en-US" b="1" dirty="0" err="1" smtClean="0"/>
              <a:t>memegang</a:t>
            </a:r>
            <a:r>
              <a:rPr lang="en-US" b="1" dirty="0" smtClean="0"/>
              <a:t> </a:t>
            </a:r>
            <a:r>
              <a:rPr lang="en-US" b="1" dirty="0" err="1"/>
              <a:t>teguh</a:t>
            </a:r>
            <a:r>
              <a:rPr lang="en-US" b="1" dirty="0"/>
              <a:t> </a:t>
            </a:r>
            <a:r>
              <a:rPr lang="en-US" b="1" dirty="0" err="1"/>
              <a:t>dan</a:t>
            </a:r>
            <a:r>
              <a:rPr lang="en-US" b="1" dirty="0"/>
              <a:t> </a:t>
            </a:r>
            <a:r>
              <a:rPr lang="en-US" b="1" dirty="0" err="1"/>
              <a:t>mengamalkan</a:t>
            </a:r>
            <a:r>
              <a:rPr lang="en-US" b="1" dirty="0"/>
              <a:t> Pancasila, </a:t>
            </a:r>
            <a:r>
              <a:rPr lang="en-US" b="1" dirty="0" err="1"/>
              <a:t>melaksanakan</a:t>
            </a:r>
            <a:r>
              <a:rPr lang="en-US" b="1" dirty="0"/>
              <a:t> </a:t>
            </a:r>
            <a:r>
              <a:rPr lang="en-US" b="1" dirty="0" err="1"/>
              <a:t>Undang-Undang</a:t>
            </a:r>
            <a:r>
              <a:rPr lang="en-US" b="1" dirty="0"/>
              <a:t> </a:t>
            </a:r>
            <a:r>
              <a:rPr lang="en-US" b="1" dirty="0" err="1"/>
              <a:t>Dasar</a:t>
            </a:r>
            <a:r>
              <a:rPr lang="en-US" b="1" dirty="0"/>
              <a:t> Negara </a:t>
            </a:r>
            <a:r>
              <a:rPr lang="en-US" b="1" dirty="0" err="1"/>
              <a:t>Republik</a:t>
            </a:r>
            <a:r>
              <a:rPr lang="en-US" b="1" dirty="0"/>
              <a:t> Indonesia </a:t>
            </a:r>
            <a:r>
              <a:rPr lang="en-US" b="1" dirty="0" err="1"/>
              <a:t>Tahun</a:t>
            </a:r>
            <a:r>
              <a:rPr lang="en-US" b="1" dirty="0"/>
              <a:t> 1945, </a:t>
            </a:r>
            <a:r>
              <a:rPr lang="en-US" b="1" dirty="0" err="1"/>
              <a:t>serta</a:t>
            </a:r>
            <a:r>
              <a:rPr lang="en-US" b="1" dirty="0"/>
              <a:t> </a:t>
            </a:r>
            <a:r>
              <a:rPr lang="en-US" b="1" dirty="0" err="1"/>
              <a:t>mempertahankan</a:t>
            </a:r>
            <a:r>
              <a:rPr lang="en-US" b="1" dirty="0"/>
              <a:t> </a:t>
            </a:r>
            <a:r>
              <a:rPr lang="en-US" b="1" dirty="0" err="1"/>
              <a:t>dan</a:t>
            </a:r>
            <a:r>
              <a:rPr lang="en-US" b="1" dirty="0"/>
              <a:t> </a:t>
            </a:r>
            <a:r>
              <a:rPr lang="en-US" b="1" dirty="0" err="1"/>
              <a:t>memelihara</a:t>
            </a:r>
            <a:r>
              <a:rPr lang="en-US" b="1" dirty="0"/>
              <a:t> </a:t>
            </a:r>
            <a:r>
              <a:rPr lang="en-US" b="1" dirty="0" err="1"/>
              <a:t>keutuhan</a:t>
            </a:r>
            <a:r>
              <a:rPr lang="en-US" b="1" dirty="0"/>
              <a:t> Negara </a:t>
            </a:r>
            <a:r>
              <a:rPr lang="en-US" b="1" dirty="0" err="1"/>
              <a:t>Kesatuan</a:t>
            </a:r>
            <a:r>
              <a:rPr lang="en-US" b="1" dirty="0"/>
              <a:t> </a:t>
            </a:r>
            <a:r>
              <a:rPr lang="en-US" b="1" dirty="0" err="1"/>
              <a:t>Republik</a:t>
            </a:r>
            <a:r>
              <a:rPr lang="en-US" b="1" dirty="0"/>
              <a:t> Indonesia, </a:t>
            </a:r>
            <a:r>
              <a:rPr lang="en-US" b="1" dirty="0" err="1"/>
              <a:t>dan</a:t>
            </a:r>
            <a:r>
              <a:rPr lang="en-US" b="1" dirty="0"/>
              <a:t> </a:t>
            </a:r>
            <a:r>
              <a:rPr lang="en-US" b="1" dirty="0" err="1"/>
              <a:t>Bhinneka</a:t>
            </a:r>
            <a:r>
              <a:rPr lang="en-US" b="1" dirty="0"/>
              <a:t> Tunggal </a:t>
            </a:r>
            <a:r>
              <a:rPr lang="en-US" b="1" dirty="0" err="1"/>
              <a:t>Ika</a:t>
            </a:r>
            <a:r>
              <a:rPr lang="en-US" b="1" dirty="0"/>
              <a:t>; </a:t>
            </a:r>
            <a:endParaRPr lang="en-US" b="1" dirty="0" smtClean="0"/>
          </a:p>
          <a:p>
            <a:pPr marL="342900" indent="-342900">
              <a:buAutoNum type="alphaLcPeriod"/>
            </a:pPr>
            <a:r>
              <a:rPr lang="en-US" b="1" dirty="0" err="1" smtClean="0"/>
              <a:t>meningkatkan</a:t>
            </a:r>
            <a:r>
              <a:rPr lang="en-US" b="1" dirty="0" smtClean="0"/>
              <a:t> </a:t>
            </a:r>
            <a:r>
              <a:rPr lang="en-US" b="1" dirty="0" err="1"/>
              <a:t>kesejahteraan</a:t>
            </a:r>
            <a:r>
              <a:rPr lang="en-US" b="1" dirty="0"/>
              <a:t> </a:t>
            </a:r>
            <a:r>
              <a:rPr lang="en-US" b="1" dirty="0" err="1"/>
              <a:t>masyarakat</a:t>
            </a:r>
            <a:r>
              <a:rPr lang="en-US" b="1" dirty="0"/>
              <a:t> </a:t>
            </a:r>
            <a:r>
              <a:rPr lang="en-US" b="1" dirty="0" err="1"/>
              <a:t>Desa</a:t>
            </a:r>
            <a:r>
              <a:rPr lang="en-US" b="1" dirty="0"/>
              <a:t>; </a:t>
            </a:r>
            <a:endParaRPr lang="en-US" b="1" dirty="0" smtClean="0"/>
          </a:p>
          <a:p>
            <a:pPr marL="342900" indent="-342900">
              <a:buAutoNum type="alphaLcPeriod"/>
            </a:pPr>
            <a:r>
              <a:rPr lang="en-US" b="1" dirty="0" err="1" smtClean="0"/>
              <a:t>memelihara</a:t>
            </a:r>
            <a:r>
              <a:rPr lang="en-US" b="1" dirty="0" smtClean="0"/>
              <a:t> </a:t>
            </a:r>
            <a:r>
              <a:rPr lang="en-US" b="1" dirty="0" err="1"/>
              <a:t>ketenteraman</a:t>
            </a:r>
            <a:r>
              <a:rPr lang="en-US" b="1" dirty="0"/>
              <a:t> </a:t>
            </a:r>
            <a:r>
              <a:rPr lang="en-US" b="1" dirty="0" err="1"/>
              <a:t>dan</a:t>
            </a:r>
            <a:r>
              <a:rPr lang="en-US" b="1" dirty="0"/>
              <a:t> </a:t>
            </a:r>
            <a:r>
              <a:rPr lang="en-US" b="1" dirty="0" err="1"/>
              <a:t>ketertiban</a:t>
            </a:r>
            <a:r>
              <a:rPr lang="en-US" b="1" dirty="0"/>
              <a:t> </a:t>
            </a:r>
            <a:r>
              <a:rPr lang="en-US" b="1" dirty="0" err="1"/>
              <a:t>masyarakat</a:t>
            </a:r>
            <a:r>
              <a:rPr lang="en-US" b="1" dirty="0"/>
              <a:t> </a:t>
            </a:r>
            <a:r>
              <a:rPr lang="en-US" b="1" dirty="0" err="1"/>
              <a:t>Desa</a:t>
            </a:r>
            <a:r>
              <a:rPr lang="en-US" b="1" dirty="0"/>
              <a:t>; </a:t>
            </a:r>
            <a:endParaRPr lang="en-US" b="1" dirty="0" smtClean="0"/>
          </a:p>
          <a:p>
            <a:pPr marL="342900" indent="-342900">
              <a:buAutoNum type="alphaLcPeriod"/>
            </a:pPr>
            <a:r>
              <a:rPr lang="en-US" b="1" dirty="0" err="1" smtClean="0"/>
              <a:t>menaati</a:t>
            </a:r>
            <a:r>
              <a:rPr lang="en-US" b="1" dirty="0" smtClean="0"/>
              <a:t> </a:t>
            </a:r>
            <a:r>
              <a:rPr lang="en-US" b="1" dirty="0" err="1"/>
              <a:t>dan</a:t>
            </a:r>
            <a:r>
              <a:rPr lang="en-US" b="1" dirty="0"/>
              <a:t> </a:t>
            </a:r>
            <a:r>
              <a:rPr lang="en-US" b="1" dirty="0" err="1"/>
              <a:t>menegakkan</a:t>
            </a:r>
            <a:r>
              <a:rPr lang="en-US" b="1" dirty="0"/>
              <a:t> </a:t>
            </a:r>
            <a:r>
              <a:rPr lang="en-US" b="1" dirty="0" err="1"/>
              <a:t>peraturan</a:t>
            </a:r>
            <a:r>
              <a:rPr lang="en-US" b="1" dirty="0"/>
              <a:t> </a:t>
            </a:r>
            <a:r>
              <a:rPr lang="en-US" b="1" dirty="0" err="1"/>
              <a:t>perundangundangan</a:t>
            </a:r>
            <a:r>
              <a:rPr lang="en-US" b="1" dirty="0"/>
              <a:t>; </a:t>
            </a:r>
            <a:endParaRPr lang="en-US" b="1" dirty="0" smtClean="0"/>
          </a:p>
          <a:p>
            <a:pPr marL="342900" indent="-342900">
              <a:buAutoNum type="alphaLcPeriod"/>
            </a:pPr>
            <a:r>
              <a:rPr lang="en-US" b="1" dirty="0" err="1" smtClean="0"/>
              <a:t>melaksanakan</a:t>
            </a:r>
            <a:r>
              <a:rPr lang="en-US" b="1" dirty="0" smtClean="0"/>
              <a:t> </a:t>
            </a:r>
            <a:r>
              <a:rPr lang="en-US" b="1" dirty="0" err="1"/>
              <a:t>kehidupan</a:t>
            </a:r>
            <a:r>
              <a:rPr lang="en-US" b="1" dirty="0"/>
              <a:t> </a:t>
            </a:r>
            <a:r>
              <a:rPr lang="en-US" b="1" dirty="0" err="1"/>
              <a:t>demokrasi</a:t>
            </a:r>
            <a:r>
              <a:rPr lang="en-US" b="1" dirty="0"/>
              <a:t> </a:t>
            </a:r>
            <a:r>
              <a:rPr lang="en-US" b="1" dirty="0" err="1"/>
              <a:t>dan</a:t>
            </a:r>
            <a:r>
              <a:rPr lang="en-US" b="1" dirty="0"/>
              <a:t> </a:t>
            </a:r>
            <a:r>
              <a:rPr lang="en-US" b="1" dirty="0" err="1"/>
              <a:t>berkeadilan</a:t>
            </a:r>
            <a:r>
              <a:rPr lang="en-US" b="1" dirty="0"/>
              <a:t> </a:t>
            </a:r>
            <a:r>
              <a:rPr lang="en-US" b="1" dirty="0" smtClean="0"/>
              <a:t>gender;</a:t>
            </a:r>
          </a:p>
          <a:p>
            <a:pPr marL="342900" indent="-342900">
              <a:buAutoNum type="alphaLcPeriod"/>
            </a:pPr>
            <a:r>
              <a:rPr lang="en-US" b="1" dirty="0" err="1" smtClean="0"/>
              <a:t>melaksanakan</a:t>
            </a:r>
            <a:r>
              <a:rPr lang="en-US" b="1" dirty="0" smtClean="0"/>
              <a:t> </a:t>
            </a:r>
            <a:r>
              <a:rPr lang="en-US" b="1" dirty="0" err="1"/>
              <a:t>prinsip</a:t>
            </a:r>
            <a:r>
              <a:rPr lang="en-US" b="1" dirty="0"/>
              <a:t> </a:t>
            </a:r>
            <a:r>
              <a:rPr lang="en-US" b="1" dirty="0" err="1"/>
              <a:t>tata</a:t>
            </a:r>
            <a:r>
              <a:rPr lang="en-US" b="1" dirty="0"/>
              <a:t> </a:t>
            </a:r>
            <a:r>
              <a:rPr lang="en-US" b="1" dirty="0" err="1"/>
              <a:t>Pemerintahan</a:t>
            </a:r>
            <a:r>
              <a:rPr lang="en-US" b="1" dirty="0"/>
              <a:t> </a:t>
            </a:r>
            <a:r>
              <a:rPr lang="en-US" b="1" dirty="0" err="1"/>
              <a:t>Desa</a:t>
            </a:r>
            <a:r>
              <a:rPr lang="en-US" b="1" dirty="0"/>
              <a:t> yang </a:t>
            </a:r>
            <a:r>
              <a:rPr lang="en-US" b="1" dirty="0" err="1"/>
              <a:t>akuntabel</a:t>
            </a:r>
            <a:r>
              <a:rPr lang="en-US" b="1" dirty="0"/>
              <a:t>, </a:t>
            </a:r>
            <a:r>
              <a:rPr lang="en-US" b="1" dirty="0" err="1"/>
              <a:t>transparan</a:t>
            </a:r>
            <a:r>
              <a:rPr lang="en-US" b="1" dirty="0"/>
              <a:t>, </a:t>
            </a:r>
            <a:r>
              <a:rPr lang="en-US" b="1" dirty="0" err="1"/>
              <a:t>profesional</a:t>
            </a:r>
            <a:r>
              <a:rPr lang="en-US" b="1" dirty="0"/>
              <a:t>, </a:t>
            </a:r>
            <a:r>
              <a:rPr lang="en-US" b="1" dirty="0" err="1"/>
              <a:t>efektif</a:t>
            </a:r>
            <a:r>
              <a:rPr lang="en-US" b="1" dirty="0"/>
              <a:t> </a:t>
            </a:r>
            <a:r>
              <a:rPr lang="en-US" b="1" dirty="0" err="1"/>
              <a:t>dan</a:t>
            </a:r>
            <a:r>
              <a:rPr lang="en-US" b="1" dirty="0"/>
              <a:t> </a:t>
            </a:r>
            <a:r>
              <a:rPr lang="en-US" b="1" dirty="0" err="1"/>
              <a:t>efisien</a:t>
            </a:r>
            <a:r>
              <a:rPr lang="en-US" b="1" dirty="0"/>
              <a:t>, </a:t>
            </a:r>
            <a:r>
              <a:rPr lang="en-US" b="1" dirty="0" err="1"/>
              <a:t>bersih</a:t>
            </a:r>
            <a:r>
              <a:rPr lang="en-US" b="1" dirty="0"/>
              <a:t>, </a:t>
            </a:r>
            <a:r>
              <a:rPr lang="en-US" b="1" dirty="0" err="1"/>
              <a:t>serta</a:t>
            </a:r>
            <a:r>
              <a:rPr lang="en-US" b="1" dirty="0"/>
              <a:t> </a:t>
            </a:r>
            <a:r>
              <a:rPr lang="en-US" b="1" dirty="0" err="1"/>
              <a:t>bebas</a:t>
            </a:r>
            <a:r>
              <a:rPr lang="en-US" b="1" dirty="0"/>
              <a:t> </a:t>
            </a:r>
            <a:r>
              <a:rPr lang="en-US" b="1" dirty="0" err="1"/>
              <a:t>dari</a:t>
            </a:r>
            <a:r>
              <a:rPr lang="en-US" b="1" dirty="0"/>
              <a:t> </a:t>
            </a:r>
            <a:r>
              <a:rPr lang="en-US" b="1" dirty="0" err="1"/>
              <a:t>kolusi</a:t>
            </a:r>
            <a:r>
              <a:rPr lang="en-US" b="1" dirty="0"/>
              <a:t>, </a:t>
            </a:r>
            <a:r>
              <a:rPr lang="en-US" b="1" dirty="0" err="1"/>
              <a:t>korupsi</a:t>
            </a:r>
            <a:r>
              <a:rPr lang="en-US" b="1" dirty="0"/>
              <a:t>, </a:t>
            </a:r>
            <a:r>
              <a:rPr lang="en-US" b="1" dirty="0" err="1"/>
              <a:t>dan</a:t>
            </a:r>
            <a:r>
              <a:rPr lang="en-US" b="1" dirty="0"/>
              <a:t> </a:t>
            </a:r>
            <a:r>
              <a:rPr lang="en-US" b="1" dirty="0" err="1"/>
              <a:t>nepotisme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4020163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618903"/>
          </a:xfrm>
        </p:spPr>
        <p:txBody>
          <a:bodyPr>
            <a:normAutofit fontScale="90000"/>
          </a:bodyPr>
          <a:lstStyle/>
          <a:p>
            <a:r>
              <a:rPr lang="en-US" b="1" dirty="0" err="1"/>
              <a:t>Kewajiban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385887"/>
            <a:ext cx="8915400" cy="5043487"/>
          </a:xfrm>
        </p:spPr>
        <p:txBody>
          <a:bodyPr/>
          <a:lstStyle/>
          <a:p>
            <a:r>
              <a:rPr lang="en-US" b="1" dirty="0" smtClean="0"/>
              <a:t>g</a:t>
            </a:r>
            <a:r>
              <a:rPr lang="en-US" b="1" dirty="0"/>
              <a:t>. </a:t>
            </a:r>
            <a:r>
              <a:rPr lang="en-US" b="1" dirty="0" err="1"/>
              <a:t>menjalin</a:t>
            </a:r>
            <a:r>
              <a:rPr lang="en-US" b="1" dirty="0"/>
              <a:t> </a:t>
            </a:r>
            <a:r>
              <a:rPr lang="en-US" b="1" dirty="0" err="1"/>
              <a:t>kerja</a:t>
            </a:r>
            <a:r>
              <a:rPr lang="en-US" b="1" dirty="0"/>
              <a:t> </a:t>
            </a:r>
            <a:r>
              <a:rPr lang="en-US" b="1" dirty="0" err="1"/>
              <a:t>sama</a:t>
            </a:r>
            <a:r>
              <a:rPr lang="en-US" b="1" dirty="0"/>
              <a:t> </a:t>
            </a:r>
            <a:r>
              <a:rPr lang="en-US" b="1" dirty="0" err="1"/>
              <a:t>dan</a:t>
            </a:r>
            <a:r>
              <a:rPr lang="en-US" b="1" dirty="0"/>
              <a:t> </a:t>
            </a:r>
            <a:r>
              <a:rPr lang="en-US" b="1" dirty="0" err="1"/>
              <a:t>koordinasi</a:t>
            </a:r>
            <a:r>
              <a:rPr lang="en-US" b="1" dirty="0"/>
              <a:t> </a:t>
            </a:r>
            <a:r>
              <a:rPr lang="en-US" b="1" dirty="0" err="1"/>
              <a:t>dengan</a:t>
            </a:r>
            <a:r>
              <a:rPr lang="en-US" b="1" dirty="0"/>
              <a:t> </a:t>
            </a:r>
            <a:r>
              <a:rPr lang="en-US" b="1" dirty="0" err="1"/>
              <a:t>seluruh</a:t>
            </a:r>
            <a:r>
              <a:rPr lang="en-US" b="1" dirty="0"/>
              <a:t> </a:t>
            </a:r>
            <a:r>
              <a:rPr lang="en-US" b="1" dirty="0" err="1"/>
              <a:t>pemangku</a:t>
            </a:r>
            <a:r>
              <a:rPr lang="en-US" b="1" dirty="0"/>
              <a:t> </a:t>
            </a:r>
            <a:r>
              <a:rPr lang="en-US" b="1" dirty="0" err="1"/>
              <a:t>kepentingan</a:t>
            </a:r>
            <a:r>
              <a:rPr lang="en-US" b="1" dirty="0"/>
              <a:t> di </a:t>
            </a:r>
            <a:r>
              <a:rPr lang="en-US" b="1" dirty="0" err="1"/>
              <a:t>Desa</a:t>
            </a:r>
            <a:r>
              <a:rPr lang="en-US" b="1" dirty="0"/>
              <a:t>; </a:t>
            </a:r>
            <a:endParaRPr lang="en-US" b="1" dirty="0" smtClean="0"/>
          </a:p>
          <a:p>
            <a:r>
              <a:rPr lang="en-US" b="1" dirty="0" smtClean="0"/>
              <a:t>h</a:t>
            </a:r>
            <a:r>
              <a:rPr lang="en-US" b="1" dirty="0"/>
              <a:t>. </a:t>
            </a:r>
            <a:r>
              <a:rPr lang="en-US" b="1" dirty="0" err="1"/>
              <a:t>menyelenggarakan</a:t>
            </a:r>
            <a:r>
              <a:rPr lang="en-US" b="1" dirty="0"/>
              <a:t> </a:t>
            </a:r>
            <a:r>
              <a:rPr lang="en-US" b="1" dirty="0" err="1"/>
              <a:t>administrasi</a:t>
            </a:r>
            <a:r>
              <a:rPr lang="en-US" b="1" dirty="0"/>
              <a:t> </a:t>
            </a:r>
            <a:r>
              <a:rPr lang="en-US" b="1" dirty="0" err="1"/>
              <a:t>Pemerintahan</a:t>
            </a:r>
            <a:r>
              <a:rPr lang="en-US" b="1" dirty="0"/>
              <a:t> </a:t>
            </a:r>
            <a:r>
              <a:rPr lang="en-US" b="1" dirty="0" err="1"/>
              <a:t>Desa</a:t>
            </a:r>
            <a:r>
              <a:rPr lang="en-US" b="1" dirty="0"/>
              <a:t> yang </a:t>
            </a:r>
            <a:r>
              <a:rPr lang="en-US" b="1" dirty="0" err="1"/>
              <a:t>baik</a:t>
            </a:r>
            <a:r>
              <a:rPr lang="en-US" b="1" dirty="0"/>
              <a:t>; </a:t>
            </a:r>
            <a:endParaRPr lang="en-US" b="1" dirty="0" smtClean="0"/>
          </a:p>
          <a:p>
            <a:r>
              <a:rPr lang="en-US" b="1" dirty="0" err="1" smtClean="0"/>
              <a:t>i</a:t>
            </a:r>
            <a:r>
              <a:rPr lang="en-US" b="1" dirty="0"/>
              <a:t>. </a:t>
            </a:r>
            <a:r>
              <a:rPr lang="en-US" b="1" dirty="0" err="1"/>
              <a:t>mengelola</a:t>
            </a:r>
            <a:r>
              <a:rPr lang="en-US" b="1" dirty="0"/>
              <a:t> </a:t>
            </a:r>
            <a:r>
              <a:rPr lang="en-US" b="1" dirty="0" err="1"/>
              <a:t>Keuangan</a:t>
            </a:r>
            <a:r>
              <a:rPr lang="en-US" b="1" dirty="0"/>
              <a:t> </a:t>
            </a:r>
            <a:r>
              <a:rPr lang="en-US" b="1" dirty="0" err="1"/>
              <a:t>dan</a:t>
            </a:r>
            <a:r>
              <a:rPr lang="en-US" b="1" dirty="0"/>
              <a:t> </a:t>
            </a:r>
            <a:r>
              <a:rPr lang="en-US" b="1" dirty="0" err="1"/>
              <a:t>Aset</a:t>
            </a:r>
            <a:r>
              <a:rPr lang="en-US" b="1" dirty="0"/>
              <a:t> </a:t>
            </a:r>
            <a:r>
              <a:rPr lang="en-US" b="1" dirty="0" err="1"/>
              <a:t>Desa</a:t>
            </a:r>
            <a:r>
              <a:rPr lang="en-US" b="1" dirty="0" smtClean="0"/>
              <a:t>;</a:t>
            </a:r>
          </a:p>
          <a:p>
            <a:r>
              <a:rPr lang="en-US" b="1" dirty="0" smtClean="0"/>
              <a:t> </a:t>
            </a:r>
            <a:r>
              <a:rPr lang="en-US" b="1" dirty="0"/>
              <a:t>j. </a:t>
            </a:r>
            <a:r>
              <a:rPr lang="en-US" b="1" dirty="0" err="1"/>
              <a:t>melaksanakan</a:t>
            </a:r>
            <a:r>
              <a:rPr lang="en-US" b="1" dirty="0"/>
              <a:t> </a:t>
            </a:r>
            <a:r>
              <a:rPr lang="en-US" b="1" dirty="0" err="1"/>
              <a:t>urusan</a:t>
            </a:r>
            <a:r>
              <a:rPr lang="en-US" b="1" dirty="0"/>
              <a:t> </a:t>
            </a:r>
            <a:r>
              <a:rPr lang="en-US" b="1" dirty="0" err="1"/>
              <a:t>pemerintahan</a:t>
            </a:r>
            <a:r>
              <a:rPr lang="en-US" b="1" dirty="0"/>
              <a:t> yang </a:t>
            </a:r>
            <a:r>
              <a:rPr lang="en-US" b="1" dirty="0" err="1"/>
              <a:t>menjadi</a:t>
            </a:r>
            <a:r>
              <a:rPr lang="en-US" b="1" dirty="0"/>
              <a:t> </a:t>
            </a:r>
            <a:r>
              <a:rPr lang="en-US" b="1" dirty="0" err="1"/>
              <a:t>kewenangan</a:t>
            </a:r>
            <a:r>
              <a:rPr lang="en-US" b="1" dirty="0"/>
              <a:t> </a:t>
            </a:r>
            <a:r>
              <a:rPr lang="en-US" b="1" dirty="0" err="1"/>
              <a:t>Desa</a:t>
            </a:r>
            <a:r>
              <a:rPr lang="en-US" b="1" dirty="0"/>
              <a:t>; </a:t>
            </a:r>
            <a:endParaRPr lang="en-US" b="1" dirty="0" smtClean="0"/>
          </a:p>
          <a:p>
            <a:r>
              <a:rPr lang="en-US" b="1" dirty="0" smtClean="0"/>
              <a:t>k</a:t>
            </a:r>
            <a:r>
              <a:rPr lang="en-US" b="1" dirty="0"/>
              <a:t>. </a:t>
            </a:r>
            <a:r>
              <a:rPr lang="en-US" b="1" dirty="0" err="1"/>
              <a:t>menyelesaikan</a:t>
            </a:r>
            <a:r>
              <a:rPr lang="en-US" b="1" dirty="0"/>
              <a:t> </a:t>
            </a:r>
            <a:r>
              <a:rPr lang="en-US" b="1" dirty="0" err="1"/>
              <a:t>perselisihan</a:t>
            </a:r>
            <a:r>
              <a:rPr lang="en-US" b="1" dirty="0"/>
              <a:t> </a:t>
            </a:r>
            <a:r>
              <a:rPr lang="en-US" b="1" dirty="0" err="1"/>
              <a:t>masyarakat</a:t>
            </a:r>
            <a:r>
              <a:rPr lang="en-US" b="1" dirty="0"/>
              <a:t> di </a:t>
            </a:r>
            <a:r>
              <a:rPr lang="en-US" b="1" dirty="0" err="1"/>
              <a:t>Desa</a:t>
            </a:r>
            <a:r>
              <a:rPr lang="en-US" b="1" dirty="0"/>
              <a:t>; </a:t>
            </a:r>
            <a:endParaRPr lang="en-US" b="1" dirty="0" smtClean="0"/>
          </a:p>
          <a:p>
            <a:r>
              <a:rPr lang="en-US" b="1" dirty="0" smtClean="0"/>
              <a:t>l</a:t>
            </a:r>
            <a:r>
              <a:rPr lang="en-US" b="1" dirty="0"/>
              <a:t>. </a:t>
            </a:r>
            <a:r>
              <a:rPr lang="en-US" b="1" dirty="0" err="1"/>
              <a:t>mengembangkan</a:t>
            </a:r>
            <a:r>
              <a:rPr lang="en-US" b="1" dirty="0"/>
              <a:t> </a:t>
            </a:r>
            <a:r>
              <a:rPr lang="en-US" b="1" dirty="0" err="1"/>
              <a:t>perekonomian</a:t>
            </a:r>
            <a:r>
              <a:rPr lang="en-US" b="1" dirty="0"/>
              <a:t> </a:t>
            </a:r>
            <a:r>
              <a:rPr lang="en-US" b="1" dirty="0" err="1"/>
              <a:t>masyarakat</a:t>
            </a:r>
            <a:r>
              <a:rPr lang="en-US" b="1" dirty="0"/>
              <a:t> </a:t>
            </a:r>
            <a:r>
              <a:rPr lang="en-US" b="1" dirty="0" err="1"/>
              <a:t>Desa</a:t>
            </a:r>
            <a:r>
              <a:rPr lang="en-US" b="1" dirty="0"/>
              <a:t>; </a:t>
            </a:r>
            <a:endParaRPr lang="en-US" b="1" dirty="0" smtClean="0"/>
          </a:p>
          <a:p>
            <a:r>
              <a:rPr lang="en-US" b="1" dirty="0" smtClean="0"/>
              <a:t>m</a:t>
            </a:r>
            <a:r>
              <a:rPr lang="en-US" b="1" dirty="0"/>
              <a:t>. </a:t>
            </a:r>
            <a:r>
              <a:rPr lang="en-US" b="1" dirty="0" err="1"/>
              <a:t>membina</a:t>
            </a:r>
            <a:r>
              <a:rPr lang="en-US" b="1" dirty="0"/>
              <a:t> </a:t>
            </a:r>
            <a:r>
              <a:rPr lang="en-US" b="1" dirty="0" err="1"/>
              <a:t>dan</a:t>
            </a:r>
            <a:r>
              <a:rPr lang="en-US" b="1" dirty="0"/>
              <a:t> </a:t>
            </a:r>
            <a:r>
              <a:rPr lang="en-US" b="1" dirty="0" err="1"/>
              <a:t>melestarikan</a:t>
            </a:r>
            <a:r>
              <a:rPr lang="en-US" b="1" dirty="0"/>
              <a:t> </a:t>
            </a:r>
            <a:r>
              <a:rPr lang="en-US" b="1" dirty="0" err="1"/>
              <a:t>nilai</a:t>
            </a:r>
            <a:r>
              <a:rPr lang="en-US" b="1" dirty="0"/>
              <a:t> </a:t>
            </a:r>
            <a:r>
              <a:rPr lang="en-US" b="1" dirty="0" err="1"/>
              <a:t>sosial</a:t>
            </a:r>
            <a:r>
              <a:rPr lang="en-US" b="1" dirty="0"/>
              <a:t> </a:t>
            </a:r>
            <a:r>
              <a:rPr lang="en-US" b="1" dirty="0" err="1"/>
              <a:t>budaya</a:t>
            </a:r>
            <a:r>
              <a:rPr lang="en-US" b="1" dirty="0"/>
              <a:t> </a:t>
            </a:r>
            <a:r>
              <a:rPr lang="en-US" b="1" dirty="0" err="1"/>
              <a:t>masyarakat</a:t>
            </a:r>
            <a:r>
              <a:rPr lang="en-US" b="1" dirty="0"/>
              <a:t> </a:t>
            </a:r>
            <a:r>
              <a:rPr lang="en-US" b="1" dirty="0" err="1"/>
              <a:t>Desa</a:t>
            </a:r>
            <a:r>
              <a:rPr lang="en-US" b="1" dirty="0"/>
              <a:t>; </a:t>
            </a:r>
            <a:endParaRPr lang="en-US" b="1" dirty="0" smtClean="0"/>
          </a:p>
          <a:p>
            <a:r>
              <a:rPr lang="en-US" b="1" dirty="0" smtClean="0"/>
              <a:t>n</a:t>
            </a:r>
            <a:r>
              <a:rPr lang="en-US" b="1" dirty="0"/>
              <a:t>. </a:t>
            </a:r>
            <a:r>
              <a:rPr lang="en-US" b="1" dirty="0" err="1"/>
              <a:t>memberdayakan</a:t>
            </a:r>
            <a:r>
              <a:rPr lang="en-US" b="1" dirty="0"/>
              <a:t> </a:t>
            </a:r>
            <a:r>
              <a:rPr lang="en-US" b="1" dirty="0" err="1"/>
              <a:t>masyarakat</a:t>
            </a:r>
            <a:r>
              <a:rPr lang="en-US" b="1" dirty="0"/>
              <a:t> </a:t>
            </a:r>
            <a:r>
              <a:rPr lang="en-US" b="1" dirty="0" err="1"/>
              <a:t>dan</a:t>
            </a:r>
            <a:r>
              <a:rPr lang="en-US" b="1" dirty="0"/>
              <a:t> </a:t>
            </a:r>
            <a:r>
              <a:rPr lang="en-US" b="1" dirty="0" err="1"/>
              <a:t>lembaga</a:t>
            </a:r>
            <a:r>
              <a:rPr lang="en-US" b="1" dirty="0"/>
              <a:t> </a:t>
            </a:r>
            <a:r>
              <a:rPr lang="en-US" b="1" dirty="0" err="1"/>
              <a:t>kemasyarakatan</a:t>
            </a:r>
            <a:r>
              <a:rPr lang="en-US" b="1" dirty="0"/>
              <a:t> di </a:t>
            </a:r>
            <a:r>
              <a:rPr lang="en-US" b="1" dirty="0" err="1"/>
              <a:t>Desa</a:t>
            </a:r>
            <a:r>
              <a:rPr lang="en-US" b="1" dirty="0"/>
              <a:t>; </a:t>
            </a:r>
            <a:endParaRPr lang="en-US" b="1" dirty="0" smtClean="0"/>
          </a:p>
          <a:p>
            <a:r>
              <a:rPr lang="en-US" b="1" dirty="0" smtClean="0"/>
              <a:t>o</a:t>
            </a:r>
            <a:r>
              <a:rPr lang="en-US" b="1" dirty="0"/>
              <a:t>. </a:t>
            </a:r>
            <a:r>
              <a:rPr lang="en-US" b="1" dirty="0" err="1"/>
              <a:t>mengembangkan</a:t>
            </a:r>
            <a:r>
              <a:rPr lang="en-US" b="1" dirty="0"/>
              <a:t> </a:t>
            </a:r>
            <a:r>
              <a:rPr lang="en-US" b="1" dirty="0" err="1"/>
              <a:t>potensi</a:t>
            </a:r>
            <a:r>
              <a:rPr lang="en-US" b="1" dirty="0"/>
              <a:t> </a:t>
            </a:r>
            <a:r>
              <a:rPr lang="en-US" b="1" dirty="0" err="1"/>
              <a:t>sumber</a:t>
            </a:r>
            <a:r>
              <a:rPr lang="en-US" b="1" dirty="0"/>
              <a:t> </a:t>
            </a:r>
            <a:r>
              <a:rPr lang="en-US" b="1" dirty="0" err="1"/>
              <a:t>daya</a:t>
            </a:r>
            <a:r>
              <a:rPr lang="en-US" b="1" dirty="0"/>
              <a:t> </a:t>
            </a:r>
            <a:r>
              <a:rPr lang="en-US" b="1" dirty="0" err="1"/>
              <a:t>alam</a:t>
            </a:r>
            <a:r>
              <a:rPr lang="en-US" b="1" dirty="0"/>
              <a:t> </a:t>
            </a:r>
            <a:r>
              <a:rPr lang="en-US" b="1" dirty="0" err="1"/>
              <a:t>dan</a:t>
            </a:r>
            <a:r>
              <a:rPr lang="en-US" b="1" dirty="0"/>
              <a:t> </a:t>
            </a:r>
            <a:r>
              <a:rPr lang="en-US" b="1" dirty="0" err="1"/>
              <a:t>melestarikan</a:t>
            </a:r>
            <a:r>
              <a:rPr lang="en-US" b="1" dirty="0"/>
              <a:t> </a:t>
            </a:r>
            <a:r>
              <a:rPr lang="en-US" b="1" dirty="0" err="1"/>
              <a:t>lingkungan</a:t>
            </a:r>
            <a:r>
              <a:rPr lang="en-US" b="1" dirty="0"/>
              <a:t> </a:t>
            </a:r>
            <a:r>
              <a:rPr lang="en-US" b="1" dirty="0" err="1"/>
              <a:t>hidup</a:t>
            </a:r>
            <a:r>
              <a:rPr lang="en-US" b="1" dirty="0"/>
              <a:t>; </a:t>
            </a:r>
            <a:r>
              <a:rPr lang="en-US" b="1" dirty="0" err="1"/>
              <a:t>dan</a:t>
            </a:r>
            <a:r>
              <a:rPr lang="en-US" b="1" dirty="0"/>
              <a:t> </a:t>
            </a:r>
            <a:endParaRPr lang="en-US" b="1" dirty="0" smtClean="0"/>
          </a:p>
          <a:p>
            <a:r>
              <a:rPr lang="en-US" b="1" dirty="0" smtClean="0"/>
              <a:t>p</a:t>
            </a:r>
            <a:r>
              <a:rPr lang="en-US" b="1" dirty="0"/>
              <a:t>. </a:t>
            </a:r>
            <a:r>
              <a:rPr lang="en-US" b="1" dirty="0" err="1"/>
              <a:t>memberikan</a:t>
            </a:r>
            <a:r>
              <a:rPr lang="en-US" b="1" dirty="0"/>
              <a:t> </a:t>
            </a:r>
            <a:r>
              <a:rPr lang="en-US" b="1" dirty="0" err="1"/>
              <a:t>informasi</a:t>
            </a:r>
            <a:r>
              <a:rPr lang="en-US" b="1" dirty="0"/>
              <a:t> </a:t>
            </a:r>
            <a:r>
              <a:rPr lang="en-US" b="1" dirty="0" err="1"/>
              <a:t>kepada</a:t>
            </a:r>
            <a:r>
              <a:rPr lang="en-US" b="1" dirty="0"/>
              <a:t> </a:t>
            </a:r>
            <a:r>
              <a:rPr lang="en-US" b="1" dirty="0" err="1"/>
              <a:t>masyarakat</a:t>
            </a:r>
            <a:r>
              <a:rPr lang="en-US" b="1" dirty="0"/>
              <a:t> </a:t>
            </a:r>
            <a:r>
              <a:rPr lang="en-US" b="1" dirty="0" err="1"/>
              <a:t>Desa</a:t>
            </a:r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52213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676053"/>
          </a:xfrm>
        </p:spPr>
        <p:txBody>
          <a:bodyPr/>
          <a:lstStyle/>
          <a:p>
            <a:r>
              <a:rPr lang="en-US" b="1" dirty="0" err="1"/>
              <a:t>Kewajiban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300163"/>
            <a:ext cx="8915400" cy="4611059"/>
          </a:xfrm>
        </p:spPr>
        <p:txBody>
          <a:bodyPr/>
          <a:lstStyle/>
          <a:p>
            <a:r>
              <a:rPr lang="en-US" b="1" dirty="0" err="1"/>
              <a:t>Dalam</a:t>
            </a:r>
            <a:r>
              <a:rPr lang="en-US" b="1" dirty="0"/>
              <a:t> </a:t>
            </a:r>
            <a:r>
              <a:rPr lang="en-US" b="1" dirty="0" err="1"/>
              <a:t>melaksanakan</a:t>
            </a:r>
            <a:r>
              <a:rPr lang="en-US" b="1" dirty="0"/>
              <a:t> </a:t>
            </a:r>
            <a:r>
              <a:rPr lang="en-US" b="1" dirty="0" err="1"/>
              <a:t>tugas</a:t>
            </a:r>
            <a:r>
              <a:rPr lang="en-US" b="1" dirty="0"/>
              <a:t>, </a:t>
            </a:r>
            <a:r>
              <a:rPr lang="en-US" b="1" dirty="0" err="1"/>
              <a:t>kewenangan</a:t>
            </a:r>
            <a:r>
              <a:rPr lang="en-US" b="1" dirty="0"/>
              <a:t>, </a:t>
            </a:r>
            <a:r>
              <a:rPr lang="en-US" b="1" dirty="0" err="1"/>
              <a:t>hak</a:t>
            </a:r>
            <a:r>
              <a:rPr lang="en-US" b="1" dirty="0"/>
              <a:t>, </a:t>
            </a:r>
            <a:r>
              <a:rPr lang="en-US" b="1" dirty="0" err="1"/>
              <a:t>dan</a:t>
            </a:r>
            <a:r>
              <a:rPr lang="en-US" b="1" dirty="0"/>
              <a:t> </a:t>
            </a:r>
            <a:r>
              <a:rPr lang="en-US" b="1" dirty="0" err="1"/>
              <a:t>kewajiban</a:t>
            </a:r>
            <a:r>
              <a:rPr lang="en-US" b="1" dirty="0"/>
              <a:t> </a:t>
            </a:r>
            <a:r>
              <a:rPr lang="en-US" b="1" dirty="0" err="1"/>
              <a:t>sebagaimana</a:t>
            </a:r>
            <a:r>
              <a:rPr lang="en-US" b="1" dirty="0"/>
              <a:t> </a:t>
            </a:r>
            <a:r>
              <a:rPr lang="en-US" b="1" dirty="0" err="1"/>
              <a:t>dimaksud</a:t>
            </a:r>
            <a:r>
              <a:rPr lang="en-US" b="1" dirty="0"/>
              <a:t> </a:t>
            </a:r>
            <a:r>
              <a:rPr lang="en-US" b="1" dirty="0" err="1"/>
              <a:t>dalam</a:t>
            </a:r>
            <a:r>
              <a:rPr lang="en-US" b="1" dirty="0"/>
              <a:t> </a:t>
            </a:r>
            <a:r>
              <a:rPr lang="en-US" b="1" dirty="0" err="1"/>
              <a:t>Pasal</a:t>
            </a:r>
            <a:r>
              <a:rPr lang="en-US" b="1" dirty="0"/>
              <a:t> 26, Kepala </a:t>
            </a:r>
            <a:r>
              <a:rPr lang="en-US" b="1" dirty="0" err="1"/>
              <a:t>Desa</a:t>
            </a:r>
            <a:r>
              <a:rPr lang="en-US" b="1" dirty="0"/>
              <a:t> </a:t>
            </a:r>
            <a:r>
              <a:rPr lang="en-US" b="1" dirty="0" err="1"/>
              <a:t>wajib</a:t>
            </a:r>
            <a:r>
              <a:rPr lang="en-US" b="1" dirty="0"/>
              <a:t>: </a:t>
            </a:r>
            <a:endParaRPr lang="en-US" b="1" dirty="0" smtClean="0"/>
          </a:p>
          <a:p>
            <a:r>
              <a:rPr lang="en-US" b="1" dirty="0" smtClean="0"/>
              <a:t>a</a:t>
            </a:r>
            <a:r>
              <a:rPr lang="en-US" b="1" dirty="0"/>
              <a:t>. </a:t>
            </a:r>
            <a:r>
              <a:rPr lang="en-US" b="1" dirty="0" err="1"/>
              <a:t>menyampaikan</a:t>
            </a:r>
            <a:r>
              <a:rPr lang="en-US" b="1" dirty="0"/>
              <a:t> </a:t>
            </a:r>
            <a:r>
              <a:rPr lang="en-US" b="1" dirty="0" err="1"/>
              <a:t>laporan</a:t>
            </a:r>
            <a:r>
              <a:rPr lang="en-US" b="1" dirty="0"/>
              <a:t> </a:t>
            </a:r>
            <a:r>
              <a:rPr lang="en-US" b="1" dirty="0" err="1"/>
              <a:t>penyelenggaraan</a:t>
            </a:r>
            <a:r>
              <a:rPr lang="en-US" b="1" dirty="0"/>
              <a:t> </a:t>
            </a:r>
            <a:r>
              <a:rPr lang="en-US" b="1" dirty="0" err="1"/>
              <a:t>Pemerintahan</a:t>
            </a:r>
            <a:r>
              <a:rPr lang="en-US" b="1" dirty="0"/>
              <a:t> </a:t>
            </a:r>
            <a:r>
              <a:rPr lang="en-US" b="1" dirty="0" err="1"/>
              <a:t>Desa</a:t>
            </a:r>
            <a:r>
              <a:rPr lang="en-US" b="1" dirty="0"/>
              <a:t> </a:t>
            </a:r>
            <a:r>
              <a:rPr lang="en-US" b="1" dirty="0" err="1"/>
              <a:t>setiap</a:t>
            </a:r>
            <a:r>
              <a:rPr lang="en-US" b="1" dirty="0"/>
              <a:t> </a:t>
            </a:r>
            <a:r>
              <a:rPr lang="en-US" b="1" dirty="0" err="1"/>
              <a:t>akhir</a:t>
            </a:r>
            <a:r>
              <a:rPr lang="en-US" b="1" dirty="0"/>
              <a:t> </a:t>
            </a:r>
            <a:r>
              <a:rPr lang="en-US" b="1" dirty="0" err="1"/>
              <a:t>tahun</a:t>
            </a:r>
            <a:r>
              <a:rPr lang="en-US" b="1" dirty="0"/>
              <a:t> </a:t>
            </a:r>
            <a:r>
              <a:rPr lang="en-US" b="1" dirty="0" err="1"/>
              <a:t>anggaran</a:t>
            </a:r>
            <a:r>
              <a:rPr lang="en-US" b="1" dirty="0"/>
              <a:t> </a:t>
            </a:r>
            <a:r>
              <a:rPr lang="en-US" b="1" dirty="0" err="1"/>
              <a:t>kepada</a:t>
            </a:r>
            <a:r>
              <a:rPr lang="en-US" b="1" dirty="0"/>
              <a:t> </a:t>
            </a:r>
            <a:r>
              <a:rPr lang="en-US" b="1" dirty="0" err="1"/>
              <a:t>Bupati</a:t>
            </a:r>
            <a:r>
              <a:rPr lang="en-US" b="1" dirty="0"/>
              <a:t>/</a:t>
            </a:r>
            <a:r>
              <a:rPr lang="en-US" b="1" dirty="0" err="1"/>
              <a:t>Walikota</a:t>
            </a:r>
            <a:r>
              <a:rPr lang="en-US" b="1" dirty="0"/>
              <a:t>; </a:t>
            </a:r>
            <a:endParaRPr lang="en-US" b="1" dirty="0" smtClean="0"/>
          </a:p>
          <a:p>
            <a:r>
              <a:rPr lang="en-US" b="1" dirty="0" smtClean="0"/>
              <a:t>b</a:t>
            </a:r>
            <a:r>
              <a:rPr lang="en-US" b="1" dirty="0"/>
              <a:t>. </a:t>
            </a:r>
            <a:r>
              <a:rPr lang="en-US" b="1" dirty="0" err="1"/>
              <a:t>menyampaikan</a:t>
            </a:r>
            <a:r>
              <a:rPr lang="en-US" b="1" dirty="0"/>
              <a:t> </a:t>
            </a:r>
            <a:r>
              <a:rPr lang="en-US" b="1" dirty="0" err="1"/>
              <a:t>laporan</a:t>
            </a:r>
            <a:r>
              <a:rPr lang="en-US" b="1" dirty="0"/>
              <a:t> </a:t>
            </a:r>
            <a:r>
              <a:rPr lang="en-US" b="1" dirty="0" err="1"/>
              <a:t>penyelenggaraan</a:t>
            </a:r>
            <a:r>
              <a:rPr lang="en-US" b="1" dirty="0"/>
              <a:t> </a:t>
            </a:r>
            <a:r>
              <a:rPr lang="en-US" b="1" dirty="0" err="1"/>
              <a:t>Pemerintahan</a:t>
            </a:r>
            <a:r>
              <a:rPr lang="en-US" b="1" dirty="0"/>
              <a:t> </a:t>
            </a:r>
            <a:r>
              <a:rPr lang="en-US" b="1" dirty="0" err="1"/>
              <a:t>Desa</a:t>
            </a:r>
            <a:r>
              <a:rPr lang="en-US" b="1" dirty="0"/>
              <a:t> </a:t>
            </a:r>
            <a:r>
              <a:rPr lang="en-US" b="1" dirty="0" err="1"/>
              <a:t>pada</a:t>
            </a:r>
            <a:r>
              <a:rPr lang="en-US" b="1" dirty="0"/>
              <a:t> </a:t>
            </a:r>
            <a:r>
              <a:rPr lang="en-US" b="1" dirty="0" err="1"/>
              <a:t>akhir</a:t>
            </a:r>
            <a:r>
              <a:rPr lang="en-US" b="1" dirty="0"/>
              <a:t> masa </a:t>
            </a:r>
            <a:r>
              <a:rPr lang="en-US" b="1" dirty="0" err="1"/>
              <a:t>jabatan</a:t>
            </a:r>
            <a:r>
              <a:rPr lang="en-US" b="1" dirty="0"/>
              <a:t> </a:t>
            </a:r>
            <a:r>
              <a:rPr lang="en-US" b="1" dirty="0" err="1"/>
              <a:t>kepada</a:t>
            </a:r>
            <a:r>
              <a:rPr lang="en-US" b="1" dirty="0"/>
              <a:t> </a:t>
            </a:r>
            <a:r>
              <a:rPr lang="en-US" b="1" dirty="0" err="1"/>
              <a:t>Bupati</a:t>
            </a:r>
            <a:r>
              <a:rPr lang="en-US" b="1" dirty="0"/>
              <a:t>/</a:t>
            </a:r>
            <a:r>
              <a:rPr lang="en-US" b="1" dirty="0" err="1"/>
              <a:t>Walikota</a:t>
            </a:r>
            <a:r>
              <a:rPr lang="en-US" b="1" dirty="0"/>
              <a:t>; </a:t>
            </a:r>
            <a:endParaRPr lang="en-US" b="1" dirty="0" smtClean="0"/>
          </a:p>
          <a:p>
            <a:r>
              <a:rPr lang="en-US" b="1" dirty="0" smtClean="0"/>
              <a:t>c</a:t>
            </a:r>
            <a:r>
              <a:rPr lang="en-US" b="1" dirty="0"/>
              <a:t>. </a:t>
            </a:r>
            <a:r>
              <a:rPr lang="en-US" b="1" dirty="0" err="1"/>
              <a:t>memberikan</a:t>
            </a:r>
            <a:r>
              <a:rPr lang="en-US" b="1" dirty="0"/>
              <a:t> </a:t>
            </a:r>
            <a:r>
              <a:rPr lang="en-US" b="1" dirty="0" err="1"/>
              <a:t>laporan</a:t>
            </a:r>
            <a:r>
              <a:rPr lang="en-US" b="1" dirty="0"/>
              <a:t> </a:t>
            </a:r>
            <a:r>
              <a:rPr lang="en-US" b="1" dirty="0" err="1"/>
              <a:t>keterangan</a:t>
            </a:r>
            <a:r>
              <a:rPr lang="en-US" b="1" dirty="0"/>
              <a:t> </a:t>
            </a:r>
            <a:r>
              <a:rPr lang="en-US" b="1" dirty="0" err="1"/>
              <a:t>penyelenggaraan</a:t>
            </a:r>
            <a:r>
              <a:rPr lang="en-US" b="1" dirty="0"/>
              <a:t> </a:t>
            </a:r>
            <a:r>
              <a:rPr lang="en-US" b="1" dirty="0" err="1"/>
              <a:t>pemerintahan</a:t>
            </a:r>
            <a:r>
              <a:rPr lang="en-US" b="1" dirty="0"/>
              <a:t> </a:t>
            </a:r>
            <a:r>
              <a:rPr lang="en-US" b="1" dirty="0" err="1"/>
              <a:t>secara</a:t>
            </a:r>
            <a:r>
              <a:rPr lang="en-US" b="1" dirty="0"/>
              <a:t> </a:t>
            </a:r>
            <a:r>
              <a:rPr lang="en-US" b="1" dirty="0" err="1"/>
              <a:t>tertulis</a:t>
            </a:r>
            <a:r>
              <a:rPr lang="en-US" b="1" dirty="0"/>
              <a:t> </a:t>
            </a:r>
            <a:r>
              <a:rPr lang="en-US" b="1" dirty="0" err="1"/>
              <a:t>kepada</a:t>
            </a:r>
            <a:r>
              <a:rPr lang="en-US" b="1" dirty="0"/>
              <a:t> </a:t>
            </a:r>
            <a:r>
              <a:rPr lang="en-US" b="1" dirty="0" err="1"/>
              <a:t>Badan</a:t>
            </a:r>
            <a:r>
              <a:rPr lang="en-US" b="1" dirty="0"/>
              <a:t> </a:t>
            </a:r>
            <a:r>
              <a:rPr lang="en-US" b="1" dirty="0" err="1"/>
              <a:t>Permusyawaratan</a:t>
            </a:r>
            <a:r>
              <a:rPr lang="en-US" b="1" dirty="0"/>
              <a:t> </a:t>
            </a:r>
            <a:r>
              <a:rPr lang="en-US" b="1" dirty="0" err="1"/>
              <a:t>Desa</a:t>
            </a:r>
            <a:r>
              <a:rPr lang="en-US" b="1" dirty="0"/>
              <a:t> </a:t>
            </a:r>
            <a:r>
              <a:rPr lang="en-US" b="1" dirty="0" err="1"/>
              <a:t>setiap</a:t>
            </a:r>
            <a:r>
              <a:rPr lang="en-US" b="1" dirty="0"/>
              <a:t> </a:t>
            </a:r>
            <a:r>
              <a:rPr lang="en-US" b="1" dirty="0" err="1"/>
              <a:t>akhir</a:t>
            </a:r>
            <a:r>
              <a:rPr lang="en-US" b="1" dirty="0"/>
              <a:t> </a:t>
            </a:r>
            <a:r>
              <a:rPr lang="en-US" b="1" dirty="0" err="1"/>
              <a:t>tahun</a:t>
            </a:r>
            <a:r>
              <a:rPr lang="en-US" b="1" dirty="0"/>
              <a:t> </a:t>
            </a:r>
            <a:r>
              <a:rPr lang="en-US" b="1" dirty="0" err="1"/>
              <a:t>anggaran</a:t>
            </a:r>
            <a:r>
              <a:rPr lang="en-US" b="1" dirty="0"/>
              <a:t>; </a:t>
            </a:r>
            <a:r>
              <a:rPr lang="en-US" b="1" dirty="0" err="1"/>
              <a:t>dan</a:t>
            </a:r>
            <a:r>
              <a:rPr lang="en-US" b="1" dirty="0"/>
              <a:t> </a:t>
            </a:r>
            <a:endParaRPr lang="en-US" b="1" dirty="0" smtClean="0"/>
          </a:p>
          <a:p>
            <a:r>
              <a:rPr lang="en-US" b="1" dirty="0" smtClean="0"/>
              <a:t>d</a:t>
            </a:r>
            <a:r>
              <a:rPr lang="en-US" b="1" dirty="0"/>
              <a:t>. </a:t>
            </a:r>
            <a:r>
              <a:rPr lang="en-US" b="1" dirty="0" err="1"/>
              <a:t>memberikan</a:t>
            </a:r>
            <a:r>
              <a:rPr lang="en-US" b="1" dirty="0"/>
              <a:t> </a:t>
            </a:r>
            <a:r>
              <a:rPr lang="en-US" b="1" dirty="0" err="1"/>
              <a:t>dan</a:t>
            </a:r>
            <a:r>
              <a:rPr lang="en-US" b="1" dirty="0"/>
              <a:t>/</a:t>
            </a:r>
            <a:r>
              <a:rPr lang="en-US" b="1" dirty="0" err="1"/>
              <a:t>atau</a:t>
            </a:r>
            <a:r>
              <a:rPr lang="en-US" b="1" dirty="0"/>
              <a:t> </a:t>
            </a:r>
            <a:r>
              <a:rPr lang="en-US" b="1" dirty="0" err="1"/>
              <a:t>menyebarkan</a:t>
            </a:r>
            <a:r>
              <a:rPr lang="en-US" b="1" dirty="0"/>
              <a:t> </a:t>
            </a:r>
            <a:r>
              <a:rPr lang="en-US" b="1" dirty="0" err="1"/>
              <a:t>informasi</a:t>
            </a:r>
            <a:r>
              <a:rPr lang="en-US" b="1" dirty="0"/>
              <a:t> </a:t>
            </a:r>
            <a:r>
              <a:rPr lang="en-US" b="1" dirty="0" err="1"/>
              <a:t>penyelenggaraan</a:t>
            </a:r>
            <a:r>
              <a:rPr lang="en-US" b="1" dirty="0"/>
              <a:t> </a:t>
            </a:r>
            <a:r>
              <a:rPr lang="en-US" b="1" dirty="0" err="1"/>
              <a:t>pemerintahan</a:t>
            </a:r>
            <a:r>
              <a:rPr lang="en-US" b="1" dirty="0"/>
              <a:t> </a:t>
            </a:r>
            <a:r>
              <a:rPr lang="en-US" b="1" dirty="0" err="1"/>
              <a:t>secara</a:t>
            </a:r>
            <a:r>
              <a:rPr lang="en-US" b="1" dirty="0"/>
              <a:t> </a:t>
            </a:r>
            <a:r>
              <a:rPr lang="en-US" b="1" dirty="0" err="1"/>
              <a:t>tertulis</a:t>
            </a:r>
            <a:r>
              <a:rPr lang="en-US" b="1" dirty="0"/>
              <a:t> </a:t>
            </a:r>
            <a:r>
              <a:rPr lang="en-US" b="1" dirty="0" err="1"/>
              <a:t>kepada</a:t>
            </a:r>
            <a:r>
              <a:rPr lang="en-US" b="1" dirty="0"/>
              <a:t> </a:t>
            </a:r>
            <a:r>
              <a:rPr lang="en-US" b="1" dirty="0" err="1"/>
              <a:t>masyarakat</a:t>
            </a:r>
            <a:r>
              <a:rPr lang="en-US" b="1" dirty="0"/>
              <a:t> </a:t>
            </a:r>
            <a:r>
              <a:rPr lang="en-US" b="1" dirty="0" err="1"/>
              <a:t>Desa</a:t>
            </a:r>
            <a:r>
              <a:rPr lang="en-US" b="1" dirty="0"/>
              <a:t> </a:t>
            </a:r>
            <a:r>
              <a:rPr lang="en-US" b="1" dirty="0" err="1"/>
              <a:t>setiap</a:t>
            </a:r>
            <a:r>
              <a:rPr lang="en-US" b="1" dirty="0"/>
              <a:t> </a:t>
            </a:r>
            <a:r>
              <a:rPr lang="en-US" b="1" dirty="0" err="1"/>
              <a:t>akhir</a:t>
            </a:r>
            <a:r>
              <a:rPr lang="en-US" b="1" dirty="0"/>
              <a:t> </a:t>
            </a:r>
            <a:r>
              <a:rPr lang="en-US" b="1" dirty="0" err="1"/>
              <a:t>tahun</a:t>
            </a:r>
            <a:r>
              <a:rPr lang="en-US" b="1" dirty="0"/>
              <a:t> </a:t>
            </a:r>
            <a:r>
              <a:rPr lang="en-US" b="1" dirty="0" err="1"/>
              <a:t>anggaran</a:t>
            </a:r>
            <a:r>
              <a:rPr lang="en-US" b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998005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633190"/>
          </a:xfrm>
        </p:spPr>
        <p:txBody>
          <a:bodyPr>
            <a:normAutofit/>
          </a:bodyPr>
          <a:lstStyle/>
          <a:p>
            <a:r>
              <a:rPr lang="en-US" sz="3200" b="1" dirty="0" err="1" smtClean="0"/>
              <a:t>Pengelolaan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Keuangan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Desa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257300"/>
            <a:ext cx="8915400" cy="4653922"/>
          </a:xfrm>
        </p:spPr>
        <p:txBody>
          <a:bodyPr>
            <a:normAutofit/>
          </a:bodyPr>
          <a:lstStyle/>
          <a:p>
            <a:r>
              <a:rPr lang="en-US" sz="2000" b="1" dirty="0" err="1"/>
              <a:t>Pemegang</a:t>
            </a:r>
            <a:r>
              <a:rPr lang="en-US" sz="2000" b="1" dirty="0"/>
              <a:t> </a:t>
            </a:r>
            <a:r>
              <a:rPr lang="en-US" sz="2000" b="1" dirty="0" err="1"/>
              <a:t>Kekuasaan</a:t>
            </a:r>
            <a:r>
              <a:rPr lang="en-US" sz="2000" b="1" dirty="0"/>
              <a:t> </a:t>
            </a:r>
            <a:r>
              <a:rPr lang="en-US" sz="2000" b="1" dirty="0" err="1"/>
              <a:t>Pengelolaan</a:t>
            </a:r>
            <a:r>
              <a:rPr lang="en-US" sz="2000" b="1" dirty="0"/>
              <a:t> </a:t>
            </a:r>
            <a:r>
              <a:rPr lang="en-US" sz="2000" b="1" dirty="0" err="1"/>
              <a:t>Keuangan</a:t>
            </a:r>
            <a:r>
              <a:rPr lang="en-US" sz="2000" b="1" dirty="0"/>
              <a:t> </a:t>
            </a:r>
            <a:r>
              <a:rPr lang="en-US" sz="2000" b="1" dirty="0" err="1"/>
              <a:t>Desa</a:t>
            </a:r>
            <a:r>
              <a:rPr lang="en-US" sz="2000" b="1" dirty="0"/>
              <a:t>, yang </a:t>
            </a:r>
            <a:r>
              <a:rPr lang="en-US" sz="2000" b="1" dirty="0" err="1"/>
              <a:t>selanjutnya</a:t>
            </a:r>
            <a:r>
              <a:rPr lang="en-US" sz="2000" b="1" dirty="0"/>
              <a:t> </a:t>
            </a:r>
            <a:r>
              <a:rPr lang="en-US" sz="2000" b="1" dirty="0" err="1"/>
              <a:t>disingkat</a:t>
            </a:r>
            <a:r>
              <a:rPr lang="en-US" sz="2000" b="1" dirty="0"/>
              <a:t> PKPKD, </a:t>
            </a:r>
            <a:r>
              <a:rPr lang="en-US" sz="2000" b="1" dirty="0" err="1"/>
              <a:t>adalah</a:t>
            </a:r>
            <a:r>
              <a:rPr lang="en-US" sz="2000" b="1" dirty="0"/>
              <a:t> </a:t>
            </a:r>
            <a:r>
              <a:rPr lang="en-US" sz="2000" b="1" dirty="0" smtClean="0">
                <a:solidFill>
                  <a:srgbClr val="0070C0"/>
                </a:solidFill>
              </a:rPr>
              <a:t>Kepala </a:t>
            </a:r>
            <a:r>
              <a:rPr lang="en-US" sz="2000" b="1" dirty="0" err="1">
                <a:solidFill>
                  <a:srgbClr val="0070C0"/>
                </a:solidFill>
              </a:rPr>
              <a:t>Desa</a:t>
            </a:r>
            <a:r>
              <a:rPr lang="en-US" sz="2000" b="1" dirty="0">
                <a:solidFill>
                  <a:srgbClr val="0070C0"/>
                </a:solidFill>
              </a:rPr>
              <a:t> </a:t>
            </a:r>
            <a:r>
              <a:rPr lang="en-US" sz="2000" b="1" dirty="0" err="1"/>
              <a:t>atau</a:t>
            </a:r>
            <a:r>
              <a:rPr lang="en-US" sz="2000" b="1" dirty="0"/>
              <a:t> </a:t>
            </a:r>
            <a:r>
              <a:rPr lang="en-US" sz="2000" b="1" dirty="0" err="1"/>
              <a:t>sebutan</a:t>
            </a:r>
            <a:r>
              <a:rPr lang="en-US" sz="2000" b="1" dirty="0"/>
              <a:t> </a:t>
            </a:r>
            <a:r>
              <a:rPr lang="en-US" sz="2000" b="1" dirty="0" err="1"/>
              <a:t>nama</a:t>
            </a:r>
            <a:r>
              <a:rPr lang="en-US" sz="2000" b="1" dirty="0"/>
              <a:t> lain yang </a:t>
            </a:r>
            <a:r>
              <a:rPr lang="en-US" sz="2000" b="1" dirty="0" err="1"/>
              <a:t>karena</a:t>
            </a:r>
            <a:r>
              <a:rPr lang="en-US" sz="2000" b="1" dirty="0"/>
              <a:t> </a:t>
            </a:r>
            <a:r>
              <a:rPr lang="en-US" sz="2000" b="1" dirty="0" err="1"/>
              <a:t>jabatannya</a:t>
            </a:r>
            <a:r>
              <a:rPr lang="en-US" sz="2000" b="1" dirty="0"/>
              <a:t> </a:t>
            </a:r>
            <a:r>
              <a:rPr lang="en-US" sz="2000" b="1" dirty="0" err="1"/>
              <a:t>mempunyai</a:t>
            </a:r>
            <a:r>
              <a:rPr lang="en-US" sz="2000" b="1" dirty="0"/>
              <a:t> </a:t>
            </a:r>
            <a:r>
              <a:rPr lang="en-US" sz="2000" b="1" dirty="0" err="1">
                <a:solidFill>
                  <a:srgbClr val="0070C0"/>
                </a:solidFill>
              </a:rPr>
              <a:t>kewenangan</a:t>
            </a:r>
            <a:r>
              <a:rPr lang="en-US" sz="2000" b="1" dirty="0"/>
              <a:t> </a:t>
            </a:r>
            <a:r>
              <a:rPr lang="en-US" sz="2000" b="1" dirty="0" err="1" smtClean="0"/>
              <a:t>menyelenggarakan</a:t>
            </a:r>
            <a:r>
              <a:rPr lang="en-US" sz="2000" b="1" dirty="0" smtClean="0"/>
              <a:t> </a:t>
            </a:r>
            <a:r>
              <a:rPr lang="en-US" sz="2000" b="1" dirty="0" err="1">
                <a:solidFill>
                  <a:srgbClr val="0070C0"/>
                </a:solidFill>
              </a:rPr>
              <a:t>keseluruhan</a:t>
            </a:r>
            <a:r>
              <a:rPr lang="en-US" sz="2000" b="1" dirty="0"/>
              <a:t> </a:t>
            </a:r>
            <a:r>
              <a:rPr lang="en-US" sz="2000" b="1" dirty="0" err="1"/>
              <a:t>pengelolaan</a:t>
            </a:r>
            <a:r>
              <a:rPr lang="en-US" sz="2000" b="1" dirty="0"/>
              <a:t> </a:t>
            </a:r>
            <a:r>
              <a:rPr lang="en-US" sz="2000" b="1" dirty="0" err="1"/>
              <a:t>keuangan</a:t>
            </a:r>
            <a:r>
              <a:rPr lang="en-US" sz="2000" b="1" dirty="0"/>
              <a:t> </a:t>
            </a:r>
            <a:r>
              <a:rPr lang="en-US" sz="2000" b="1" dirty="0" err="1"/>
              <a:t>Desa</a:t>
            </a:r>
            <a:r>
              <a:rPr lang="en-US" sz="2000" b="1" dirty="0" smtClean="0"/>
              <a:t>.</a:t>
            </a:r>
          </a:p>
          <a:p>
            <a:endParaRPr lang="en-US" sz="2000" b="1" dirty="0"/>
          </a:p>
          <a:p>
            <a:r>
              <a:rPr lang="en-US" sz="2000" b="1" dirty="0" err="1"/>
              <a:t>Keuangan</a:t>
            </a:r>
            <a:r>
              <a:rPr lang="en-US" sz="2000" b="1" dirty="0"/>
              <a:t> </a:t>
            </a:r>
            <a:r>
              <a:rPr lang="en-US" sz="2000" b="1" dirty="0" err="1"/>
              <a:t>Desa</a:t>
            </a:r>
            <a:r>
              <a:rPr lang="en-US" sz="2000" b="1" dirty="0"/>
              <a:t> </a:t>
            </a:r>
            <a:r>
              <a:rPr lang="en-US" sz="2000" b="1" dirty="0" err="1"/>
              <a:t>dikelola</a:t>
            </a:r>
            <a:r>
              <a:rPr lang="en-US" sz="2000" b="1" dirty="0"/>
              <a:t> </a:t>
            </a:r>
            <a:r>
              <a:rPr lang="en-US" sz="2000" b="1" dirty="0" err="1"/>
              <a:t>berdasarkan</a:t>
            </a:r>
            <a:r>
              <a:rPr lang="en-US" sz="2000" b="1" dirty="0"/>
              <a:t> </a:t>
            </a:r>
            <a:r>
              <a:rPr lang="en-US" sz="2000" b="1" dirty="0" err="1"/>
              <a:t>asas</a:t>
            </a:r>
            <a:r>
              <a:rPr lang="en-US" sz="2000" b="1" dirty="0"/>
              <a:t> </a:t>
            </a:r>
            <a:r>
              <a:rPr lang="en-US" sz="2000" b="1" dirty="0" smtClean="0"/>
              <a:t>:</a:t>
            </a:r>
          </a:p>
          <a:p>
            <a:r>
              <a:rPr lang="en-US" sz="2000" b="1" dirty="0" err="1" smtClean="0"/>
              <a:t>transparan</a:t>
            </a:r>
            <a:r>
              <a:rPr lang="en-US" sz="2000" b="1" dirty="0"/>
              <a:t>, </a:t>
            </a:r>
            <a:endParaRPr lang="en-US" sz="2000" b="1" dirty="0" smtClean="0"/>
          </a:p>
          <a:p>
            <a:r>
              <a:rPr lang="en-US" sz="2000" b="1" dirty="0" err="1" smtClean="0"/>
              <a:t>akuntabel</a:t>
            </a:r>
            <a:r>
              <a:rPr lang="en-US" sz="2000" b="1" dirty="0"/>
              <a:t>, </a:t>
            </a:r>
            <a:endParaRPr lang="en-US" sz="2000" b="1" dirty="0" smtClean="0"/>
          </a:p>
          <a:p>
            <a:r>
              <a:rPr lang="en-US" sz="2000" b="1" dirty="0" err="1" smtClean="0"/>
              <a:t>partisipatif</a:t>
            </a:r>
            <a:r>
              <a:rPr lang="en-US" sz="2000" b="1" dirty="0" smtClean="0"/>
              <a:t> </a:t>
            </a:r>
            <a:r>
              <a:rPr lang="en-US" sz="2000" b="1" dirty="0" err="1"/>
              <a:t>serta</a:t>
            </a:r>
            <a:r>
              <a:rPr lang="en-US" sz="2000" b="1" dirty="0"/>
              <a:t> </a:t>
            </a:r>
            <a:endParaRPr lang="en-US" sz="2000" b="1" dirty="0" smtClean="0"/>
          </a:p>
          <a:p>
            <a:r>
              <a:rPr lang="en-US" sz="2000" b="1" dirty="0" err="1" smtClean="0"/>
              <a:t>dilakukan</a:t>
            </a:r>
            <a:r>
              <a:rPr lang="en-US" sz="2000" b="1" dirty="0" smtClean="0"/>
              <a:t> </a:t>
            </a:r>
            <a:r>
              <a:rPr lang="en-US" sz="2000" b="1" dirty="0" err="1"/>
              <a:t>dengan</a:t>
            </a:r>
            <a:r>
              <a:rPr lang="en-US" sz="2000" b="1" dirty="0"/>
              <a:t> </a:t>
            </a:r>
            <a:r>
              <a:rPr lang="en-US" sz="2000" b="1" dirty="0" err="1"/>
              <a:t>tertib</a:t>
            </a:r>
            <a:r>
              <a:rPr lang="en-US" sz="2000" b="1" dirty="0"/>
              <a:t> </a:t>
            </a:r>
            <a:r>
              <a:rPr lang="en-US" sz="2000" b="1" dirty="0" err="1"/>
              <a:t>dan</a:t>
            </a:r>
            <a:r>
              <a:rPr lang="en-US" sz="2000" b="1" dirty="0"/>
              <a:t> </a:t>
            </a:r>
            <a:r>
              <a:rPr lang="en-US" sz="2000" b="1" dirty="0" err="1"/>
              <a:t>disiplin</a:t>
            </a:r>
            <a:r>
              <a:rPr lang="en-US" sz="2000" b="1" dirty="0"/>
              <a:t> </a:t>
            </a:r>
            <a:r>
              <a:rPr lang="en-US" sz="2000" b="1" dirty="0" err="1"/>
              <a:t>anggaran</a:t>
            </a:r>
            <a:r>
              <a:rPr lang="en-US" sz="2000" b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064378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err="1" smtClean="0"/>
              <a:t>Tindak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pidana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korupsi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443037"/>
            <a:ext cx="8915400" cy="4772025"/>
          </a:xfrm>
        </p:spPr>
        <p:txBody>
          <a:bodyPr>
            <a:normAutofit/>
          </a:bodyPr>
          <a:lstStyle/>
          <a:p>
            <a:r>
              <a:rPr lang="en-US" b="1" dirty="0" err="1"/>
              <a:t>M</a:t>
            </a:r>
            <a:r>
              <a:rPr lang="en-US" b="1" dirty="0" err="1" smtClean="0"/>
              <a:t>enurut</a:t>
            </a:r>
            <a:r>
              <a:rPr lang="en-US" b="1" dirty="0" smtClean="0"/>
              <a:t> </a:t>
            </a:r>
            <a:r>
              <a:rPr lang="en-US" b="1" dirty="0"/>
              <a:t>Transparency International (TI). </a:t>
            </a:r>
            <a:endParaRPr lang="en-US" b="1" dirty="0" smtClean="0"/>
          </a:p>
          <a:p>
            <a:r>
              <a:rPr lang="en-US" b="1" dirty="0" err="1" smtClean="0"/>
              <a:t>Menurut</a:t>
            </a:r>
            <a:r>
              <a:rPr lang="en-US" b="1" dirty="0" smtClean="0"/>
              <a:t> </a:t>
            </a:r>
            <a:r>
              <a:rPr lang="en-US" b="1" dirty="0"/>
              <a:t>TI, </a:t>
            </a:r>
            <a:r>
              <a:rPr lang="en-US" b="1" dirty="0" err="1"/>
              <a:t>korupsi</a:t>
            </a:r>
            <a:r>
              <a:rPr lang="en-US" b="1" dirty="0"/>
              <a:t> </a:t>
            </a:r>
            <a:r>
              <a:rPr lang="en-US" b="1" dirty="0" err="1"/>
              <a:t>adalah</a:t>
            </a:r>
            <a:r>
              <a:rPr lang="en-US" b="1" dirty="0"/>
              <a:t> </a:t>
            </a:r>
            <a:r>
              <a:rPr lang="en-US" b="1" dirty="0" err="1"/>
              <a:t>perilaku</a:t>
            </a:r>
            <a:r>
              <a:rPr lang="en-US" b="1" dirty="0"/>
              <a:t> </a:t>
            </a:r>
            <a:r>
              <a:rPr lang="en-US" b="1" dirty="0" err="1"/>
              <a:t>pejabat</a:t>
            </a:r>
            <a:r>
              <a:rPr lang="en-US" b="1" dirty="0"/>
              <a:t> </a:t>
            </a:r>
            <a:r>
              <a:rPr lang="en-US" b="1" dirty="0" err="1"/>
              <a:t>publik</a:t>
            </a:r>
            <a:r>
              <a:rPr lang="en-US" b="1" dirty="0"/>
              <a:t>, </a:t>
            </a:r>
            <a:r>
              <a:rPr lang="en-US" b="1" dirty="0" err="1"/>
              <a:t>politikus</a:t>
            </a:r>
            <a:r>
              <a:rPr lang="en-US" b="1" dirty="0"/>
              <a:t>, </a:t>
            </a:r>
            <a:r>
              <a:rPr lang="en-US" b="1" dirty="0" err="1"/>
              <a:t>atau</a:t>
            </a:r>
            <a:r>
              <a:rPr lang="en-US" b="1" dirty="0"/>
              <a:t> </a:t>
            </a:r>
            <a:r>
              <a:rPr lang="en-US" b="1" dirty="0" err="1"/>
              <a:t>pegawai</a:t>
            </a:r>
            <a:r>
              <a:rPr lang="en-US" b="1" dirty="0"/>
              <a:t> </a:t>
            </a:r>
            <a:r>
              <a:rPr lang="en-US" b="1" dirty="0" err="1"/>
              <a:t>negeri</a:t>
            </a:r>
            <a:r>
              <a:rPr lang="en-US" b="1" dirty="0"/>
              <a:t>, yang </a:t>
            </a:r>
            <a:r>
              <a:rPr lang="en-US" b="1" dirty="0" err="1"/>
              <a:t>secara</a:t>
            </a:r>
            <a:r>
              <a:rPr lang="en-US" b="1" dirty="0"/>
              <a:t> </a:t>
            </a:r>
            <a:r>
              <a:rPr lang="en-US" b="1" dirty="0" err="1"/>
              <a:t>tidak</a:t>
            </a:r>
            <a:r>
              <a:rPr lang="en-US" b="1" dirty="0"/>
              <a:t> </a:t>
            </a:r>
            <a:r>
              <a:rPr lang="en-US" b="1" dirty="0" err="1"/>
              <a:t>wajar</a:t>
            </a:r>
            <a:r>
              <a:rPr lang="en-US" b="1" dirty="0"/>
              <a:t> </a:t>
            </a:r>
            <a:r>
              <a:rPr lang="en-US" b="1" dirty="0" err="1"/>
              <a:t>dan</a:t>
            </a:r>
            <a:r>
              <a:rPr lang="en-US" b="1" dirty="0"/>
              <a:t> legal </a:t>
            </a:r>
            <a:r>
              <a:rPr lang="en-US" b="1" dirty="0" err="1">
                <a:solidFill>
                  <a:srgbClr val="0070C0"/>
                </a:solidFill>
              </a:rPr>
              <a:t>memperkaya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diri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atau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memperkaya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mereka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/>
              <a:t>yang </a:t>
            </a:r>
            <a:r>
              <a:rPr lang="en-US" b="1" dirty="0" err="1"/>
              <a:t>dekat</a:t>
            </a:r>
            <a:r>
              <a:rPr lang="en-US" b="1" dirty="0"/>
              <a:t> </a:t>
            </a:r>
            <a:r>
              <a:rPr lang="en-US" b="1" dirty="0" err="1"/>
              <a:t>dengan</a:t>
            </a:r>
            <a:r>
              <a:rPr lang="en-US" b="1" dirty="0"/>
              <a:t> </a:t>
            </a:r>
            <a:r>
              <a:rPr lang="en-US" b="1" dirty="0" err="1"/>
              <a:t>kekuasaan</a:t>
            </a:r>
            <a:r>
              <a:rPr lang="en-US" b="1" dirty="0"/>
              <a:t>, </a:t>
            </a:r>
            <a:r>
              <a:rPr lang="en-US" b="1" dirty="0" err="1"/>
              <a:t>dengan</a:t>
            </a:r>
            <a:r>
              <a:rPr lang="en-US" b="1" dirty="0"/>
              <a:t> </a:t>
            </a:r>
            <a:r>
              <a:rPr lang="en-US" b="1" dirty="0" err="1"/>
              <a:t>cara</a:t>
            </a:r>
            <a:r>
              <a:rPr lang="en-US" b="1" dirty="0"/>
              <a:t> </a:t>
            </a:r>
            <a:r>
              <a:rPr lang="en-US" b="1" dirty="0" err="1"/>
              <a:t>menyalahgunakan</a:t>
            </a:r>
            <a:r>
              <a:rPr lang="en-US" b="1" dirty="0"/>
              <a:t> </a:t>
            </a:r>
            <a:r>
              <a:rPr lang="en-US" b="1" dirty="0" err="1"/>
              <a:t>kekuasaan</a:t>
            </a:r>
            <a:r>
              <a:rPr lang="en-US" b="1" dirty="0"/>
              <a:t> </a:t>
            </a:r>
            <a:r>
              <a:rPr lang="en-US" b="1" dirty="0" err="1"/>
              <a:t>publik</a:t>
            </a:r>
            <a:r>
              <a:rPr lang="en-US" b="1" dirty="0"/>
              <a:t> yang </a:t>
            </a:r>
            <a:r>
              <a:rPr lang="en-US" b="1" dirty="0" err="1"/>
              <a:t>dipercayakan</a:t>
            </a:r>
            <a:r>
              <a:rPr lang="en-US" b="1" dirty="0"/>
              <a:t> </a:t>
            </a:r>
            <a:r>
              <a:rPr lang="en-US" b="1" dirty="0" err="1"/>
              <a:t>kepada</a:t>
            </a:r>
            <a:r>
              <a:rPr lang="en-US" b="1" dirty="0"/>
              <a:t> </a:t>
            </a:r>
            <a:r>
              <a:rPr lang="en-US" b="1" dirty="0" err="1"/>
              <a:t>mereka</a:t>
            </a:r>
            <a:r>
              <a:rPr lang="en-US" b="1" dirty="0"/>
              <a:t>. </a:t>
            </a:r>
            <a:endParaRPr lang="en-US" b="1" dirty="0" smtClean="0"/>
          </a:p>
          <a:p>
            <a:pPr marL="0" indent="0">
              <a:buNone/>
            </a:pPr>
            <a:endParaRPr lang="en-US" b="1" dirty="0" smtClean="0"/>
          </a:p>
          <a:p>
            <a:r>
              <a:rPr lang="en-US" b="1" dirty="0" err="1"/>
              <a:t>M</a:t>
            </a:r>
            <a:r>
              <a:rPr lang="en-US" b="1" dirty="0" err="1" smtClean="0"/>
              <a:t>enurut</a:t>
            </a:r>
            <a:r>
              <a:rPr lang="en-US" b="1" dirty="0" smtClean="0"/>
              <a:t> </a:t>
            </a:r>
            <a:r>
              <a:rPr lang="en-US" b="1" dirty="0" err="1"/>
              <a:t>hukum</a:t>
            </a:r>
            <a:r>
              <a:rPr lang="en-US" b="1" dirty="0"/>
              <a:t> di Indonesia. </a:t>
            </a:r>
            <a:endParaRPr lang="en-US" b="1" dirty="0" smtClean="0"/>
          </a:p>
          <a:p>
            <a:r>
              <a:rPr lang="en-US" b="1" dirty="0" err="1" smtClean="0"/>
              <a:t>Sesuai</a:t>
            </a:r>
            <a:r>
              <a:rPr lang="en-US" b="1" dirty="0" smtClean="0"/>
              <a:t> </a:t>
            </a:r>
            <a:r>
              <a:rPr lang="en-US" b="1" dirty="0"/>
              <a:t>30 </a:t>
            </a:r>
            <a:r>
              <a:rPr lang="en-US" b="1" dirty="0" err="1"/>
              <a:t>pasal</a:t>
            </a:r>
            <a:r>
              <a:rPr lang="en-US" b="1" dirty="0"/>
              <a:t> di </a:t>
            </a:r>
            <a:r>
              <a:rPr lang="en-US" b="1" dirty="0" err="1"/>
              <a:t>dalam</a:t>
            </a:r>
            <a:r>
              <a:rPr lang="en-US" b="1" dirty="0"/>
              <a:t> </a:t>
            </a:r>
            <a:r>
              <a:rPr lang="en-US" b="1" dirty="0" err="1"/>
              <a:t>Undang-Undang</a:t>
            </a:r>
            <a:r>
              <a:rPr lang="en-US" b="1" dirty="0"/>
              <a:t> </a:t>
            </a:r>
            <a:r>
              <a:rPr lang="en-US" b="1" dirty="0" err="1"/>
              <a:t>Nomor</a:t>
            </a:r>
            <a:r>
              <a:rPr lang="en-US" b="1" dirty="0"/>
              <a:t> 31 </a:t>
            </a:r>
            <a:r>
              <a:rPr lang="en-US" b="1" dirty="0" err="1"/>
              <a:t>Tahun</a:t>
            </a:r>
            <a:r>
              <a:rPr lang="en-US" b="1" dirty="0"/>
              <a:t> 1999 </a:t>
            </a:r>
            <a:r>
              <a:rPr lang="en-US" b="1" dirty="0" err="1"/>
              <a:t>juncto</a:t>
            </a:r>
            <a:r>
              <a:rPr lang="en-US" b="1" dirty="0"/>
              <a:t> </a:t>
            </a:r>
            <a:r>
              <a:rPr lang="en-US" b="1" dirty="0" err="1"/>
              <a:t>Undang-Undang</a:t>
            </a:r>
            <a:r>
              <a:rPr lang="en-US" b="1" dirty="0"/>
              <a:t> </a:t>
            </a:r>
            <a:r>
              <a:rPr lang="en-US" b="1" dirty="0" err="1"/>
              <a:t>Nomor</a:t>
            </a:r>
            <a:r>
              <a:rPr lang="en-US" b="1" dirty="0"/>
              <a:t> 20 </a:t>
            </a:r>
            <a:r>
              <a:rPr lang="en-US" b="1" dirty="0" err="1"/>
              <a:t>Tahun</a:t>
            </a:r>
            <a:r>
              <a:rPr lang="en-US" b="1" dirty="0"/>
              <a:t> 2001, </a:t>
            </a:r>
            <a:r>
              <a:rPr lang="en-US" b="1" dirty="0" err="1" smtClean="0"/>
              <a:t>korupsi</a:t>
            </a:r>
            <a:r>
              <a:rPr lang="en-US" b="1" dirty="0" smtClean="0"/>
              <a:t> </a:t>
            </a:r>
            <a:r>
              <a:rPr lang="en-US" b="1" dirty="0" err="1"/>
              <a:t>adalah</a:t>
            </a:r>
            <a:r>
              <a:rPr lang="en-US" b="1" dirty="0"/>
              <a:t> </a:t>
            </a:r>
            <a:r>
              <a:rPr lang="en-US" b="1" dirty="0" err="1"/>
              <a:t>perbuatan</a:t>
            </a:r>
            <a:r>
              <a:rPr lang="en-US" b="1" dirty="0"/>
              <a:t> </a:t>
            </a:r>
            <a:r>
              <a:rPr lang="en-US" b="1" dirty="0" err="1">
                <a:solidFill>
                  <a:srgbClr val="0070C0"/>
                </a:solidFill>
              </a:rPr>
              <a:t>melawan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hukum</a:t>
            </a:r>
            <a:r>
              <a:rPr lang="en-US" b="1" dirty="0"/>
              <a:t> </a:t>
            </a:r>
            <a:r>
              <a:rPr lang="en-US" b="1" dirty="0" err="1"/>
              <a:t>dengan</a:t>
            </a:r>
            <a:r>
              <a:rPr lang="en-US" b="1" dirty="0"/>
              <a:t> </a:t>
            </a:r>
            <a:r>
              <a:rPr lang="en-US" b="1" dirty="0" err="1"/>
              <a:t>maksud</a:t>
            </a:r>
            <a:r>
              <a:rPr lang="en-US" b="1" dirty="0"/>
              <a:t> </a:t>
            </a:r>
            <a:r>
              <a:rPr lang="en-US" b="1" dirty="0" err="1">
                <a:solidFill>
                  <a:srgbClr val="0070C0"/>
                </a:solidFill>
              </a:rPr>
              <a:t>memperkaya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diri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sendiri</a:t>
            </a:r>
            <a:r>
              <a:rPr lang="en-US" b="1" dirty="0">
                <a:solidFill>
                  <a:srgbClr val="0070C0"/>
                </a:solidFill>
              </a:rPr>
              <a:t>/ orang lain</a:t>
            </a:r>
            <a:r>
              <a:rPr lang="en-US" b="1" dirty="0"/>
              <a:t>, </a:t>
            </a:r>
            <a:r>
              <a:rPr lang="en-US" b="1" dirty="0" err="1"/>
              <a:t>baik</a:t>
            </a:r>
            <a:r>
              <a:rPr lang="en-US" b="1" dirty="0"/>
              <a:t> </a:t>
            </a:r>
            <a:r>
              <a:rPr lang="en-US" b="1" dirty="0" err="1"/>
              <a:t>perorangan</a:t>
            </a:r>
            <a:r>
              <a:rPr lang="en-US" b="1" dirty="0"/>
              <a:t> </a:t>
            </a:r>
            <a:r>
              <a:rPr lang="en-US" b="1" dirty="0" err="1"/>
              <a:t>maupun</a:t>
            </a:r>
            <a:r>
              <a:rPr lang="en-US" b="1" dirty="0"/>
              <a:t> </a:t>
            </a:r>
            <a:r>
              <a:rPr lang="en-US" b="1" dirty="0" err="1"/>
              <a:t>korporasi</a:t>
            </a:r>
            <a:r>
              <a:rPr lang="en-US" b="1" dirty="0"/>
              <a:t>, yang </a:t>
            </a:r>
            <a:r>
              <a:rPr lang="en-US" b="1" dirty="0" err="1"/>
              <a:t>dapat</a:t>
            </a:r>
            <a:r>
              <a:rPr lang="en-US" b="1" dirty="0"/>
              <a:t> </a:t>
            </a:r>
            <a:r>
              <a:rPr lang="en-US" b="1" dirty="0" err="1">
                <a:solidFill>
                  <a:srgbClr val="0070C0"/>
                </a:solidFill>
              </a:rPr>
              <a:t>merugikan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keuangan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negara</a:t>
            </a:r>
            <a:r>
              <a:rPr lang="en-US" b="1" dirty="0"/>
              <a:t>/</a:t>
            </a:r>
            <a:r>
              <a:rPr lang="en-US" b="1" dirty="0" err="1"/>
              <a:t>perekonomian</a:t>
            </a:r>
            <a:r>
              <a:rPr lang="en-US" b="1" dirty="0"/>
              <a:t> </a:t>
            </a:r>
            <a:r>
              <a:rPr lang="en-US" b="1" dirty="0" err="1" smtClean="0"/>
              <a:t>negara</a:t>
            </a:r>
            <a:r>
              <a:rPr lang="en-US" b="1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422987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561753"/>
          </a:xfrm>
        </p:spPr>
        <p:txBody>
          <a:bodyPr>
            <a:noAutofit/>
          </a:bodyPr>
          <a:lstStyle/>
          <a:p>
            <a:r>
              <a:rPr lang="en-US" sz="3200" b="1" dirty="0" err="1" smtClean="0"/>
              <a:t>Teori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korupsi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328738"/>
            <a:ext cx="8915400" cy="4582484"/>
          </a:xfrm>
        </p:spPr>
        <p:txBody>
          <a:bodyPr>
            <a:normAutofit/>
          </a:bodyPr>
          <a:lstStyle/>
          <a:p>
            <a:r>
              <a:rPr lang="en-US" dirty="0"/>
              <a:t>Abdullah </a:t>
            </a:r>
            <a:r>
              <a:rPr lang="en-US" dirty="0" err="1"/>
              <a:t>Hehamahua</a:t>
            </a:r>
            <a:r>
              <a:rPr lang="en-US" dirty="0"/>
              <a:t>, </a:t>
            </a:r>
            <a:r>
              <a:rPr lang="en-US" dirty="0" err="1"/>
              <a:t>mengelompokkan</a:t>
            </a:r>
            <a:r>
              <a:rPr lang="en-US" dirty="0"/>
              <a:t> </a:t>
            </a:r>
            <a:r>
              <a:rPr lang="en-US" dirty="0" err="1"/>
              <a:t>korupsi</a:t>
            </a:r>
            <a:r>
              <a:rPr lang="en-US" dirty="0"/>
              <a:t> </a:t>
            </a:r>
            <a:r>
              <a:rPr lang="en-US" dirty="0" err="1"/>
              <a:t>berdasarkan</a:t>
            </a:r>
            <a:r>
              <a:rPr lang="en-US" dirty="0"/>
              <a:t> </a:t>
            </a:r>
            <a:r>
              <a:rPr lang="en-US" dirty="0" err="1"/>
              <a:t>motivasi</a:t>
            </a:r>
            <a:r>
              <a:rPr lang="en-US" dirty="0"/>
              <a:t> </a:t>
            </a:r>
            <a:r>
              <a:rPr lang="en-US" dirty="0" err="1" smtClean="0"/>
              <a:t>pelaku</a:t>
            </a:r>
            <a:r>
              <a:rPr lang="en-US" dirty="0" smtClean="0"/>
              <a:t>,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/>
              <a:t>dibedakan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smtClean="0"/>
              <a:t>lima </a:t>
            </a:r>
            <a:r>
              <a:rPr lang="en-US" dirty="0" err="1" smtClean="0"/>
              <a:t>yakni</a:t>
            </a:r>
            <a:r>
              <a:rPr lang="en-US" dirty="0" smtClean="0"/>
              <a:t> :</a:t>
            </a:r>
          </a:p>
          <a:p>
            <a:r>
              <a:rPr lang="en-US" dirty="0" err="1" smtClean="0"/>
              <a:t>korupsi</a:t>
            </a:r>
            <a:r>
              <a:rPr lang="en-US" dirty="0" smtClean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kebutuhan</a:t>
            </a:r>
            <a:r>
              <a:rPr lang="en-US" dirty="0"/>
              <a:t>, </a:t>
            </a:r>
            <a:endParaRPr lang="en-US" dirty="0" smtClean="0"/>
          </a:p>
          <a:p>
            <a:r>
              <a:rPr lang="en-US" dirty="0" err="1" smtClean="0"/>
              <a:t>korupsi</a:t>
            </a:r>
            <a:r>
              <a:rPr lang="en-US" dirty="0" smtClean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peluang</a:t>
            </a:r>
            <a:r>
              <a:rPr lang="en-US" dirty="0"/>
              <a:t>, </a:t>
            </a:r>
            <a:endParaRPr lang="en-US" dirty="0" smtClean="0"/>
          </a:p>
          <a:p>
            <a:r>
              <a:rPr lang="en-US" dirty="0" err="1" smtClean="0"/>
              <a:t>korupsi</a:t>
            </a:r>
            <a:r>
              <a:rPr lang="en-US" dirty="0" smtClean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ingin</a:t>
            </a:r>
            <a:r>
              <a:rPr lang="en-US" dirty="0"/>
              <a:t> </a:t>
            </a:r>
            <a:r>
              <a:rPr lang="en-US" dirty="0" err="1"/>
              <a:t>memperkaya</a:t>
            </a:r>
            <a:r>
              <a:rPr lang="en-US" dirty="0"/>
              <a:t> </a:t>
            </a:r>
            <a:r>
              <a:rPr lang="en-US" dirty="0" err="1"/>
              <a:t>diri</a:t>
            </a:r>
            <a:r>
              <a:rPr lang="en-US" dirty="0"/>
              <a:t> </a:t>
            </a:r>
            <a:r>
              <a:rPr lang="en-US" dirty="0" err="1"/>
              <a:t>sendiri</a:t>
            </a:r>
            <a:r>
              <a:rPr lang="en-US" dirty="0"/>
              <a:t>, </a:t>
            </a:r>
            <a:endParaRPr lang="en-US" dirty="0" smtClean="0"/>
          </a:p>
          <a:p>
            <a:r>
              <a:rPr lang="en-US" dirty="0" err="1" smtClean="0"/>
              <a:t>korupsi</a:t>
            </a:r>
            <a:r>
              <a:rPr lang="en-US" dirty="0" smtClean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ingin</a:t>
            </a:r>
            <a:r>
              <a:rPr lang="en-US" dirty="0"/>
              <a:t> </a:t>
            </a:r>
            <a:r>
              <a:rPr lang="en-US" dirty="0" err="1"/>
              <a:t>menjatuhkan</a:t>
            </a:r>
            <a:r>
              <a:rPr lang="en-US" dirty="0"/>
              <a:t> </a:t>
            </a:r>
            <a:r>
              <a:rPr lang="en-US" dirty="0" err="1"/>
              <a:t>pemerintah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 err="1" smtClean="0"/>
              <a:t>korupsi</a:t>
            </a:r>
            <a:r>
              <a:rPr lang="en-US" dirty="0" smtClean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ingin</a:t>
            </a:r>
            <a:r>
              <a:rPr lang="en-US" dirty="0"/>
              <a:t> </a:t>
            </a:r>
            <a:r>
              <a:rPr lang="en-US" dirty="0" err="1"/>
              <a:t>menguasai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negara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8424320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529</TotalTime>
  <Words>1753</Words>
  <Application>Microsoft Office PowerPoint</Application>
  <PresentationFormat>Widescreen</PresentationFormat>
  <Paragraphs>219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4" baseType="lpstr">
      <vt:lpstr>Adobe Fangsong Std R</vt:lpstr>
      <vt:lpstr>Adobe Gothic Std B</vt:lpstr>
      <vt:lpstr>Algerian</vt:lpstr>
      <vt:lpstr>Arial</vt:lpstr>
      <vt:lpstr>Arial Narrow</vt:lpstr>
      <vt:lpstr>Century Gothic</vt:lpstr>
      <vt:lpstr>Wingdings</vt:lpstr>
      <vt:lpstr>Wingdings 3</vt:lpstr>
      <vt:lpstr>Wisp</vt:lpstr>
      <vt:lpstr>       SOSIALISASI BUDAYA ANTI KORUPSI DALAM PENGELOLAAN KEUANGAN DESA </vt:lpstr>
      <vt:lpstr>Tugas dan wewenang</vt:lpstr>
      <vt:lpstr>Tugas dan wewenang</vt:lpstr>
      <vt:lpstr>Kewajiban</vt:lpstr>
      <vt:lpstr>Kewajiban</vt:lpstr>
      <vt:lpstr>Kewajiban</vt:lpstr>
      <vt:lpstr>Pengelolaan Keuangan Desa</vt:lpstr>
      <vt:lpstr>Tindak pidana korupsi</vt:lpstr>
      <vt:lpstr>Teori korupsi</vt:lpstr>
      <vt:lpstr>Teori korupsi</vt:lpstr>
      <vt:lpstr>Dampak korupsi</vt:lpstr>
      <vt:lpstr>Pengelompokkan Tindak Pidana Korupsi</vt:lpstr>
      <vt:lpstr>Pengelompokkan Tindak Pidana Korupsi</vt:lpstr>
      <vt:lpstr>Pengelompokkan Tindak Pidana Korupsi</vt:lpstr>
      <vt:lpstr>Klasifikasi</vt:lpstr>
      <vt:lpstr>Contoh kasus</vt:lpstr>
      <vt:lpstr>Contoh kasus</vt:lpstr>
      <vt:lpstr>Contoh kasus</vt:lpstr>
      <vt:lpstr>Contoh kasus</vt:lpstr>
      <vt:lpstr>Contoh kasus</vt:lpstr>
      <vt:lpstr>Contoh kasus</vt:lpstr>
      <vt:lpstr>Contoh kasus</vt:lpstr>
      <vt:lpstr>Contoh kasus</vt:lpstr>
      <vt:lpstr>Nilai-nilai anti korupsi</vt:lpstr>
      <vt:lpstr>.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ASUS</dc:creator>
  <cp:lastModifiedBy>ASUS</cp:lastModifiedBy>
  <cp:revision>51</cp:revision>
  <dcterms:created xsi:type="dcterms:W3CDTF">2022-02-13T02:12:11Z</dcterms:created>
  <dcterms:modified xsi:type="dcterms:W3CDTF">2022-02-13T11:01:26Z</dcterms:modified>
</cp:coreProperties>
</file>